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8"/>
  </p:notesMasterIdLst>
  <p:handoutMasterIdLst>
    <p:handoutMasterId r:id="rId49"/>
  </p:handoutMasterIdLst>
  <p:sldIdLst>
    <p:sldId id="934" r:id="rId2"/>
    <p:sldId id="397" r:id="rId3"/>
    <p:sldId id="892" r:id="rId4"/>
    <p:sldId id="895" r:id="rId5"/>
    <p:sldId id="901" r:id="rId6"/>
    <p:sldId id="914" r:id="rId7"/>
    <p:sldId id="902" r:id="rId8"/>
    <p:sldId id="913" r:id="rId9"/>
    <p:sldId id="891" r:id="rId10"/>
    <p:sldId id="894" r:id="rId11"/>
    <p:sldId id="897" r:id="rId12"/>
    <p:sldId id="935" r:id="rId13"/>
    <p:sldId id="936" r:id="rId14"/>
    <p:sldId id="900" r:id="rId15"/>
    <p:sldId id="904" r:id="rId16"/>
    <p:sldId id="937" r:id="rId17"/>
    <p:sldId id="893" r:id="rId18"/>
    <p:sldId id="906" r:id="rId19"/>
    <p:sldId id="907" r:id="rId20"/>
    <p:sldId id="905" r:id="rId21"/>
    <p:sldId id="908" r:id="rId22"/>
    <p:sldId id="938" r:id="rId23"/>
    <p:sldId id="910" r:id="rId24"/>
    <p:sldId id="911" r:id="rId25"/>
    <p:sldId id="931" r:id="rId26"/>
    <p:sldId id="939" r:id="rId27"/>
    <p:sldId id="912" r:id="rId28"/>
    <p:sldId id="921" r:id="rId29"/>
    <p:sldId id="918" r:id="rId30"/>
    <p:sldId id="919" r:id="rId31"/>
    <p:sldId id="920" r:id="rId32"/>
    <p:sldId id="915" r:id="rId33"/>
    <p:sldId id="916" r:id="rId34"/>
    <p:sldId id="929" r:id="rId35"/>
    <p:sldId id="917" r:id="rId36"/>
    <p:sldId id="922" r:id="rId37"/>
    <p:sldId id="924" r:id="rId38"/>
    <p:sldId id="926" r:id="rId39"/>
    <p:sldId id="927" r:id="rId40"/>
    <p:sldId id="928" r:id="rId41"/>
    <p:sldId id="930" r:id="rId42"/>
    <p:sldId id="444" r:id="rId43"/>
    <p:sldId id="445" r:id="rId44"/>
    <p:sldId id="446" r:id="rId45"/>
    <p:sldId id="932" r:id="rId46"/>
    <p:sldId id="933" r:id="rId47"/>
  </p:sldIdLst>
  <p:sldSz cx="9144000" cy="6858000" type="screen4x3"/>
  <p:notesSz cx="7077075" cy="9363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31E7D9-E8FD-4908-95BB-3604F3CA9764}" v="1" dt="2020-05-29T19:25:52.3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30" d="100"/>
          <a:sy n="130" d="100"/>
        </p:scale>
        <p:origin x="1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ersach, David" userId="14a9feb0-85a7-4da4-be8a-c1e22b637acc" providerId="ADAL" clId="{6231E7D9-E8FD-4908-95BB-3604F3CA9764}"/>
    <pc:docChg chg="custSel delSld modSld">
      <pc:chgData name="Biersach, David" userId="14a9feb0-85a7-4da4-be8a-c1e22b637acc" providerId="ADAL" clId="{6231E7D9-E8FD-4908-95BB-3604F3CA9764}" dt="2020-05-29T19:25:56.584" v="2" actId="2696"/>
      <pc:docMkLst>
        <pc:docMk/>
      </pc:docMkLst>
      <pc:sldChg chg="del">
        <pc:chgData name="Biersach, David" userId="14a9feb0-85a7-4da4-be8a-c1e22b637acc" providerId="ADAL" clId="{6231E7D9-E8FD-4908-95BB-3604F3CA9764}" dt="2020-05-29T19:25:56.584" v="2" actId="2696"/>
        <pc:sldMkLst>
          <pc:docMk/>
          <pc:sldMk cId="1150352350" sldId="278"/>
        </pc:sldMkLst>
      </pc:sldChg>
      <pc:sldChg chg="modSp">
        <pc:chgData name="Biersach, David" userId="14a9feb0-85a7-4da4-be8a-c1e22b637acc" providerId="ADAL" clId="{6231E7D9-E8FD-4908-95BB-3604F3CA9764}" dt="2020-05-29T19:25:52.552" v="0" actId="27636"/>
        <pc:sldMkLst>
          <pc:docMk/>
          <pc:sldMk cId="206124625" sldId="464"/>
        </pc:sldMkLst>
        <pc:spChg chg="mod">
          <ac:chgData name="Biersach, David" userId="14a9feb0-85a7-4da4-be8a-c1e22b637acc" providerId="ADAL" clId="{6231E7D9-E8FD-4908-95BB-3604F3CA9764}" dt="2020-05-29T19:25:52.552" v="0" actId="27636"/>
          <ac:spMkLst>
            <pc:docMk/>
            <pc:sldMk cId="206124625" sldId="464"/>
            <ac:spMk id="3" creationId="{00000000-0000-0000-0000-000000000000}"/>
          </ac:spMkLst>
        </pc:spChg>
      </pc:sldChg>
      <pc:sldChg chg="modSp">
        <pc:chgData name="Biersach, David" userId="14a9feb0-85a7-4da4-be8a-c1e22b637acc" providerId="ADAL" clId="{6231E7D9-E8FD-4908-95BB-3604F3CA9764}" dt="2020-05-29T19:25:52.649" v="1" actId="27636"/>
        <pc:sldMkLst>
          <pc:docMk/>
          <pc:sldMk cId="320308749" sldId="465"/>
        </pc:sldMkLst>
        <pc:spChg chg="mod">
          <ac:chgData name="Biersach, David" userId="14a9feb0-85a7-4da4-be8a-c1e22b637acc" providerId="ADAL" clId="{6231E7D9-E8FD-4908-95BB-3604F3CA9764}" dt="2020-05-29T19:25:52.649" v="1" actId="27636"/>
          <ac:spMkLst>
            <pc:docMk/>
            <pc:sldMk cId="320308749" sldId="465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08705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r">
              <a:defRPr sz="1200"/>
            </a:lvl1pPr>
          </a:lstStyle>
          <a:p>
            <a:fld id="{A241AC98-512A-4A35-865E-757B6C1F07A2}" type="datetimeFigureOut">
              <a:rPr lang="en-US" smtClean="0"/>
              <a:t>6/13/2021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08705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r">
              <a:defRPr sz="1200"/>
            </a:lvl1pPr>
          </a:lstStyle>
          <a:p>
            <a:fld id="{825528D0-251A-41BC-8967-C65EDA3BFD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195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5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r">
              <a:defRPr sz="1200"/>
            </a:lvl1pPr>
          </a:lstStyle>
          <a:p>
            <a:fld id="{3854CEE7-15DE-41D9-8CA2-D1E137B1D850}" type="datetimeFigureOut">
              <a:rPr lang="en-US" smtClean="0"/>
              <a:t>6/13/2021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69988"/>
            <a:ext cx="4213225" cy="31607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638" tIns="46319" rIns="92638" bIns="4631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505662"/>
            <a:ext cx="5661660" cy="3687031"/>
          </a:xfrm>
          <a:prstGeom prst="rect">
            <a:avLst/>
          </a:prstGeom>
        </p:spPr>
        <p:txBody>
          <a:bodyPr vert="horz" lIns="92638" tIns="46319" rIns="92638" bIns="4631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5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r">
              <a:defRPr sz="1200"/>
            </a:lvl1pPr>
          </a:lstStyle>
          <a:p>
            <a:fld id="{76317BBA-0BC6-419B-B826-0882096883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1921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247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96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005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63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EB2C-244D-4423-AD97-018ED6478B87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solidFill>
                  <a:schemeClr val="tx1"/>
                </a:solidFill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065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41D1F-7576-4C60-B4EB-5115BC56CF40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590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D1398-4D56-44F9-BA35-34ACF3159A64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93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F632E-48CB-4EEB-A6B6-DEC7AD7CC976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solidFill>
                  <a:schemeClr val="tx1"/>
                </a:solidFill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61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E52C-3A57-458E-95F6-96B2FA9D1DD4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95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FC747-A48A-4FF2-8EE4-3E95ECD1C2A8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927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5758-AB7F-463D-B638-E1729B95E126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53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18C77-7DD0-4738-BF52-D0EC9F78A76E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419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970CF-13D9-4E1D-A74F-2CFE4953FCDB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7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49B9-4E1C-4967-B9CF-0BF9FECBE837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69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38CBB-1F06-4333-9BBF-66628B15E581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98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EC883-F03C-4CA3-AF62-BEF30EEA4F65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4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0AD656-6FF9-465D-B7B0-1CD0DD39CD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6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mailto:dbiersach@bnl.gov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pypi.org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biersach/qis301-labs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de.visualstudio.com/" TargetMode="External"/><Relationship Id="rId4" Type="http://schemas.openxmlformats.org/officeDocument/2006/relationships/hyperlink" Target="https://www.python.org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sti.gov/doecod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results?search_query=python+virtual+environmen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release/python-3810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release/python-3810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store/apps/9MZ1SNWT0N5D" TargetMode="External"/><Relationship Id="rId2" Type="http://schemas.openxmlformats.org/officeDocument/2006/relationships/hyperlink" Target="https://www.microsoft.com/en-us/p/windows-terminal/9n0dx20hk701?activetab=pivot:overviewtab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9D8D1F-051C-48C7-91AB-482302FE3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E6B80FB-A2B6-448B-9EA6-47A137F539D8}"/>
              </a:ext>
            </a:extLst>
          </p:cNvPr>
          <p:cNvGrpSpPr/>
          <p:nvPr/>
        </p:nvGrpSpPr>
        <p:grpSpPr>
          <a:xfrm>
            <a:off x="5725008" y="926279"/>
            <a:ext cx="3172691" cy="4573653"/>
            <a:chOff x="5697345" y="814191"/>
            <a:chExt cx="3172691" cy="4573653"/>
          </a:xfrm>
        </p:grpSpPr>
        <p:sp>
          <p:nvSpPr>
            <p:cNvPr id="10" name="TextBox 9"/>
            <p:cNvSpPr txBox="1"/>
            <p:nvPr/>
          </p:nvSpPr>
          <p:spPr>
            <a:xfrm>
              <a:off x="6023301" y="2505982"/>
              <a:ext cx="252077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Dave Biersach</a:t>
              </a:r>
            </a:p>
            <a:p>
              <a:pPr algn="ctr"/>
              <a:r>
                <a:rPr lang="en-US" dirty="0"/>
                <a:t>Brookhaven National Laboratory</a:t>
              </a:r>
            </a:p>
            <a:p>
              <a:pPr algn="ctr"/>
              <a:r>
                <a:rPr lang="en-US" dirty="0">
                  <a:hlinkClick r:id="rId2"/>
                </a:rPr>
                <a:t>dbiersach@bnl.gov</a:t>
              </a:r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8BD1FE5-8CB5-4983-AA2B-0B6C1209F452}"/>
                </a:ext>
              </a:extLst>
            </p:cNvPr>
            <p:cNvSpPr txBox="1"/>
            <p:nvPr/>
          </p:nvSpPr>
          <p:spPr>
            <a:xfrm>
              <a:off x="5697345" y="814191"/>
              <a:ext cx="31726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Foundations of</a:t>
              </a:r>
            </a:p>
            <a:p>
              <a:pPr algn="ctr"/>
              <a:r>
                <a:rPr lang="en-US" sz="2400" b="1" dirty="0"/>
                <a:t>Quantum Computing</a:t>
              </a:r>
            </a:p>
            <a:p>
              <a:pPr algn="ctr"/>
              <a:r>
                <a:rPr lang="en-US" sz="2400" dirty="0"/>
                <a:t>(QIS 301)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6F49F3-90CB-4580-B6E1-688074D23599}"/>
                </a:ext>
              </a:extLst>
            </p:cNvPr>
            <p:cNvSpPr txBox="1"/>
            <p:nvPr/>
          </p:nvSpPr>
          <p:spPr>
            <a:xfrm>
              <a:off x="5961841" y="4187515"/>
              <a:ext cx="264369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Session 02</a:t>
              </a:r>
            </a:p>
            <a:p>
              <a:pPr algn="ctr"/>
              <a:r>
                <a:rPr lang="en-US" dirty="0"/>
                <a:t>Installing Python and Development Tools</a:t>
              </a:r>
            </a:p>
            <a:p>
              <a:pPr algn="ctr"/>
              <a:r>
                <a:rPr lang="en-US" dirty="0">
                  <a:solidFill>
                    <a:srgbClr val="FF0000"/>
                  </a:solidFill>
                </a:rPr>
                <a:t>(Double Period)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E8F0142-ECFC-49A0-A20F-FC96FABF43C8}"/>
              </a:ext>
            </a:extLst>
          </p:cNvPr>
          <p:cNvGrpSpPr/>
          <p:nvPr/>
        </p:nvGrpSpPr>
        <p:grpSpPr>
          <a:xfrm>
            <a:off x="337120" y="2496233"/>
            <a:ext cx="5331847" cy="3779990"/>
            <a:chOff x="337120" y="2496233"/>
            <a:chExt cx="5331847" cy="377999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8832D4A-5617-46DB-9DCD-50AC9971D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7120" y="2496233"/>
              <a:ext cx="2461917" cy="377999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87B0963-E82A-433A-8DE4-C642C9733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60770" y="2496233"/>
              <a:ext cx="2808197" cy="193856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87D095A-43D5-408E-A6E8-9DD7E66B1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60770" y="4492514"/>
              <a:ext cx="2808197" cy="178370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6A550A9-13E2-41B1-AAF4-6A6BD9ED0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0590" y="4714038"/>
              <a:ext cx="1474976" cy="1474976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072BA07B-70DB-4F14-B45F-191539F1BD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6251" y="837531"/>
            <a:ext cx="3873585" cy="13280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02A7DBD-F029-4698-9BC7-351B592322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46028" y="5701304"/>
            <a:ext cx="2330650" cy="56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356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27EABD-02F5-4BDB-956F-DE0B08192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51" y="1458001"/>
            <a:ext cx="7801898" cy="4360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Windows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63CFA13-EED9-460C-ACBA-D32A2BDBC09D}"/>
              </a:ext>
            </a:extLst>
          </p:cNvPr>
          <p:cNvCxnSpPr>
            <a:cxnSpLocks/>
          </p:cNvCxnSpPr>
          <p:nvPr/>
        </p:nvCxnSpPr>
        <p:spPr>
          <a:xfrm flipH="1">
            <a:off x="4137422" y="2627756"/>
            <a:ext cx="404621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F19832-5EA2-46C8-BDA2-875655324D64}"/>
              </a:ext>
            </a:extLst>
          </p:cNvPr>
          <p:cNvCxnSpPr/>
          <p:nvPr/>
        </p:nvCxnSpPr>
        <p:spPr>
          <a:xfrm flipH="1">
            <a:off x="4055805" y="2784986"/>
            <a:ext cx="516194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21310E5-0FFB-4250-A469-52CBD05D8DAC}"/>
              </a:ext>
            </a:extLst>
          </p:cNvPr>
          <p:cNvCxnSpPr/>
          <p:nvPr/>
        </p:nvCxnSpPr>
        <p:spPr>
          <a:xfrm flipH="1">
            <a:off x="4734232" y="3962635"/>
            <a:ext cx="516194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37EA71-CD55-42C3-83DC-CE723D6DC2D3}"/>
              </a:ext>
            </a:extLst>
          </p:cNvPr>
          <p:cNvCxnSpPr/>
          <p:nvPr/>
        </p:nvCxnSpPr>
        <p:spPr>
          <a:xfrm flipH="1">
            <a:off x="5818239" y="4109884"/>
            <a:ext cx="516194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llout: Bent Line 14">
            <a:extLst>
              <a:ext uri="{FF2B5EF4-FFF2-40B4-BE49-F238E27FC236}">
                <a16:creationId xmlns:a16="http://schemas.microsoft.com/office/drawing/2014/main" id="{28643C4B-2415-447C-95D7-71B17F9CCCCB}"/>
              </a:ext>
            </a:extLst>
          </p:cNvPr>
          <p:cNvSpPr/>
          <p:nvPr/>
        </p:nvSpPr>
        <p:spPr>
          <a:xfrm>
            <a:off x="2223315" y="4613488"/>
            <a:ext cx="1581767" cy="5678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64122"/>
              <a:gd name="adj6" fmla="val -39767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Success!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6" name="Callout: Bent Line 15">
            <a:extLst>
              <a:ext uri="{FF2B5EF4-FFF2-40B4-BE49-F238E27FC236}">
                <a16:creationId xmlns:a16="http://schemas.microsoft.com/office/drawing/2014/main" id="{D2FA1889-3815-41CC-AFD5-AC7A4B3A441D}"/>
              </a:ext>
            </a:extLst>
          </p:cNvPr>
          <p:cNvSpPr/>
          <p:nvPr/>
        </p:nvSpPr>
        <p:spPr>
          <a:xfrm>
            <a:off x="6076336" y="3221444"/>
            <a:ext cx="1798385" cy="5678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0164"/>
              <a:gd name="adj6" fmla="val -44688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Double hyphen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1B720E-CCCE-467C-A964-01B83473604B}"/>
              </a:ext>
            </a:extLst>
          </p:cNvPr>
          <p:cNvSpPr txBox="1"/>
          <p:nvPr/>
        </p:nvSpPr>
        <p:spPr>
          <a:xfrm>
            <a:off x="4276113" y="5181301"/>
            <a:ext cx="4520381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you don't have 3.8 installed, please go to </a:t>
            </a:r>
            <a:r>
              <a:rPr lang="en-US" dirty="0">
                <a:hlinkClick r:id="rId3"/>
              </a:rPr>
              <a:t>https://www.python.org</a:t>
            </a:r>
            <a:endParaRPr lang="en-US" dirty="0"/>
          </a:p>
          <a:p>
            <a:pPr algn="ctr"/>
            <a:r>
              <a:rPr lang="en-US" dirty="0"/>
              <a:t>and install</a:t>
            </a:r>
            <a:r>
              <a:rPr lang="en-US" b="1" dirty="0"/>
              <a:t> 3.8.10 </a:t>
            </a:r>
            <a:r>
              <a:rPr lang="en-US" dirty="0"/>
              <a:t>(</a:t>
            </a:r>
            <a:r>
              <a:rPr lang="en-US" b="1" dirty="0"/>
              <a:t>not</a:t>
            </a:r>
            <a:r>
              <a:rPr lang="en-US" dirty="0"/>
              <a:t> the latest 3.9+ version!)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85B077-1D81-4637-84CE-C4EEE3B9FFE0}"/>
              </a:ext>
            </a:extLst>
          </p:cNvPr>
          <p:cNvSpPr/>
          <p:nvPr/>
        </p:nvSpPr>
        <p:spPr>
          <a:xfrm>
            <a:off x="3848100" y="3498061"/>
            <a:ext cx="578644" cy="1476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8E1B9D-AA23-42D2-9B18-B83E50C1C472}"/>
              </a:ext>
            </a:extLst>
          </p:cNvPr>
          <p:cNvSpPr txBox="1"/>
          <p:nvPr/>
        </p:nvSpPr>
        <p:spPr>
          <a:xfrm>
            <a:off x="4371515" y="2296562"/>
            <a:ext cx="383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sym typeface="Wingdings" panose="05000000000000000000" pitchFamily="2" charset="2"/>
              </a:rPr>
              <a:t></a:t>
            </a:r>
            <a:endParaRPr lang="en-US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5055EC-E36F-4525-83B7-91741C5FCB67}"/>
              </a:ext>
            </a:extLst>
          </p:cNvPr>
          <p:cNvSpPr txBox="1"/>
          <p:nvPr/>
        </p:nvSpPr>
        <p:spPr>
          <a:xfrm>
            <a:off x="4542043" y="2600320"/>
            <a:ext cx="383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sym typeface="Wingdings" panose="05000000000000000000" pitchFamily="2" charset="2"/>
              </a:rPr>
              <a:t></a:t>
            </a:r>
            <a:endParaRPr lang="en-US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99D2A7-A1FB-4F7E-9557-3DB8B5B8048B}"/>
              </a:ext>
            </a:extLst>
          </p:cNvPr>
          <p:cNvSpPr txBox="1"/>
          <p:nvPr/>
        </p:nvSpPr>
        <p:spPr>
          <a:xfrm>
            <a:off x="4837012" y="3652794"/>
            <a:ext cx="383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sym typeface="Wingdings" panose="05000000000000000000" pitchFamily="2" charset="2"/>
              </a:rPr>
              <a:t></a:t>
            </a:r>
            <a:endParaRPr lang="en-US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A8A64B-17E3-41B2-AFF2-E5694F69A9FA}"/>
              </a:ext>
            </a:extLst>
          </p:cNvPr>
          <p:cNvSpPr txBox="1"/>
          <p:nvPr/>
        </p:nvSpPr>
        <p:spPr>
          <a:xfrm>
            <a:off x="6327976" y="3925218"/>
            <a:ext cx="383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sym typeface="Wingdings" panose="05000000000000000000" pitchFamily="2" charset="2"/>
              </a:rPr>
              <a:t></a:t>
            </a:r>
            <a:endParaRPr lang="en-US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258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Windows Desktops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360" y="1647102"/>
            <a:ext cx="8021279" cy="4845771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None/>
            </a:pPr>
            <a:r>
              <a:rPr lang="en-US" sz="1600" b="1" dirty="0"/>
              <a:t>In the Windows Terminal (PowerShell), please enter these 12 commands </a:t>
            </a:r>
            <a:r>
              <a:rPr lang="en-US" sz="1600" b="1" u="sng" dirty="0"/>
              <a:t>in this sequence</a:t>
            </a:r>
            <a:r>
              <a:rPr lang="en-US" sz="1600" b="1" dirty="0"/>
              <a:t>, pressing </a:t>
            </a:r>
            <a:r>
              <a:rPr lang="en-US" sz="1600" b="1" i="1" dirty="0"/>
              <a:t>Enter</a:t>
            </a:r>
            <a:r>
              <a:rPr lang="en-US" sz="1600" b="1" dirty="0"/>
              <a:t> at the end of each command, as shown in the next four slides: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cd ~/Desktop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git clone https://github.com/dbiersach/qis301-labs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cd ~/</a:t>
            </a:r>
            <a:r>
              <a:rPr lang="en-US" sz="1400" dirty="0" err="1">
                <a:latin typeface="Consolas" panose="020B0609020204030204" pitchFamily="49" charset="0"/>
              </a:rPr>
              <a:t>AppData</a:t>
            </a:r>
            <a:r>
              <a:rPr lang="en-US" sz="1400" dirty="0">
                <a:latin typeface="Consolas" panose="020B0609020204030204" pitchFamily="49" charset="0"/>
              </a:rPr>
              <a:t>/Local/Programs/Python/Python38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.\python -m </a:t>
            </a:r>
            <a:r>
              <a:rPr lang="en-US" sz="1400" dirty="0" err="1">
                <a:latin typeface="Consolas" panose="020B0609020204030204" pitchFamily="49" charset="0"/>
              </a:rPr>
              <a:t>venv</a:t>
            </a:r>
            <a:r>
              <a:rPr lang="en-US" sz="1400" dirty="0">
                <a:latin typeface="Consolas" panose="020B0609020204030204" pitchFamily="49" charset="0"/>
              </a:rPr>
              <a:t> $HOME/Desktop/qis301-labs/.</a:t>
            </a:r>
            <a:r>
              <a:rPr lang="en-US" sz="1400" dirty="0" err="1">
                <a:latin typeface="Consolas" panose="020B0609020204030204" pitchFamily="49" charset="0"/>
              </a:rPr>
              <a:t>venv</a:t>
            </a:r>
            <a:endParaRPr lang="en-US" sz="1400" dirty="0">
              <a:latin typeface="Consolas" panose="020B0609020204030204" pitchFamily="49" charset="0"/>
            </a:endParaRP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cd ~/Desktop/qis301-labs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Set-</a:t>
            </a:r>
            <a:r>
              <a:rPr lang="en-US" sz="1400" dirty="0" err="1">
                <a:latin typeface="Consolas" panose="020B0609020204030204" pitchFamily="49" charset="0"/>
              </a:rPr>
              <a:t>ExecutionPolicy</a:t>
            </a:r>
            <a:r>
              <a:rPr lang="en-US" sz="1400" dirty="0">
                <a:latin typeface="Consolas" panose="020B0609020204030204" pitchFamily="49" charset="0"/>
              </a:rPr>
              <a:t> -Scope </a:t>
            </a:r>
            <a:r>
              <a:rPr lang="en-US" sz="1400" dirty="0" err="1">
                <a:latin typeface="Consolas" panose="020B0609020204030204" pitchFamily="49" charset="0"/>
              </a:rPr>
              <a:t>CurrentUser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</a:rPr>
              <a:t>RemoteSigned</a:t>
            </a:r>
            <a:endParaRPr lang="en-US" sz="1400" dirty="0">
              <a:latin typeface="Consolas" panose="020B0609020204030204" pitchFamily="49" charset="0"/>
            </a:endParaRP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.</a:t>
            </a:r>
            <a:r>
              <a:rPr lang="en-US" sz="1400" dirty="0" err="1">
                <a:latin typeface="Consolas" panose="020B0609020204030204" pitchFamily="49" charset="0"/>
              </a:rPr>
              <a:t>venv</a:t>
            </a:r>
            <a:r>
              <a:rPr lang="en-US" sz="1400" dirty="0">
                <a:latin typeface="Consolas" panose="020B0609020204030204" pitchFamily="49" charset="0"/>
              </a:rPr>
              <a:t>/scripts/activate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python -m pip install --upgrade pip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pip install --upgrade </a:t>
            </a:r>
            <a:r>
              <a:rPr lang="en-US" sz="1400" dirty="0" err="1">
                <a:latin typeface="Consolas" panose="020B0609020204030204" pitchFamily="49" charset="0"/>
              </a:rPr>
              <a:t>setuptools</a:t>
            </a:r>
            <a:endParaRPr lang="en-US" sz="1400" dirty="0">
              <a:latin typeface="Consolas" panose="020B0609020204030204" pitchFamily="49" charset="0"/>
            </a:endParaRP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pip install --upgrade wheel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pip install -r requirements.txt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arenR"/>
            </a:pPr>
            <a:r>
              <a:rPr lang="en-US" sz="1400" dirty="0">
                <a:latin typeface="Consolas" panose="020B0609020204030204" pitchFamily="49" charset="0"/>
              </a:rPr>
              <a:t>code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E5A7F8-8B82-4D0E-9CFE-1C1CB93AA5AC}"/>
              </a:ext>
            </a:extLst>
          </p:cNvPr>
          <p:cNvSpPr/>
          <p:nvPr/>
        </p:nvSpPr>
        <p:spPr>
          <a:xfrm>
            <a:off x="5545931" y="1676400"/>
            <a:ext cx="259557" cy="2335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01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B482974-5BE8-4E9D-857A-5C9B4DDC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68" y="1458414"/>
            <a:ext cx="7605865" cy="43803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Windows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lang="en-US" dirty="0"/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5281234E-D037-4551-9208-FCB27FDA03A1}"/>
              </a:ext>
            </a:extLst>
          </p:cNvPr>
          <p:cNvSpPr/>
          <p:nvPr/>
        </p:nvSpPr>
        <p:spPr>
          <a:xfrm>
            <a:off x="4900152" y="1611550"/>
            <a:ext cx="1456403" cy="5678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4449"/>
              <a:gd name="adj6" fmla="val -30451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Commands</a:t>
            </a:r>
          </a:p>
          <a:p>
            <a:pPr algn="ctr"/>
            <a:r>
              <a:rPr lang="en-US" dirty="0"/>
              <a:t>1…8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3D5B8AA-6E62-4420-8C71-1906AB8ED5FE}"/>
              </a:ext>
            </a:extLst>
          </p:cNvPr>
          <p:cNvGrpSpPr/>
          <p:nvPr/>
        </p:nvGrpSpPr>
        <p:grpSpPr>
          <a:xfrm>
            <a:off x="2747503" y="2371410"/>
            <a:ext cx="821608" cy="369332"/>
            <a:chOff x="2725381" y="2415654"/>
            <a:chExt cx="821608" cy="369332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63CFA13-EED9-460C-ACBA-D32A2BDBC09D}"/>
                </a:ext>
              </a:extLst>
            </p:cNvPr>
            <p:cNvCxnSpPr/>
            <p:nvPr/>
          </p:nvCxnSpPr>
          <p:spPr>
            <a:xfrm flipH="1">
              <a:off x="2725381" y="2652998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C6D9C56-EB35-44B1-9FDA-9D251840EC1F}"/>
                </a:ext>
              </a:extLst>
            </p:cNvPr>
            <p:cNvSpPr txBox="1"/>
            <p:nvPr/>
          </p:nvSpPr>
          <p:spPr>
            <a:xfrm>
              <a:off x="3163531" y="2415654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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71D6BBA-5029-4585-B766-067CC9FE7B79}"/>
              </a:ext>
            </a:extLst>
          </p:cNvPr>
          <p:cNvGrpSpPr/>
          <p:nvPr/>
        </p:nvGrpSpPr>
        <p:grpSpPr>
          <a:xfrm>
            <a:off x="5685506" y="2548701"/>
            <a:ext cx="884903" cy="369332"/>
            <a:chOff x="5914104" y="2600320"/>
            <a:chExt cx="884903" cy="369332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0F19832-5EA2-46C8-BDA2-875655324D64}"/>
                </a:ext>
              </a:extLst>
            </p:cNvPr>
            <p:cNvCxnSpPr/>
            <p:nvPr/>
          </p:nvCxnSpPr>
          <p:spPr>
            <a:xfrm flipH="1">
              <a:off x="5914104" y="2784986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F0FD423-3CBB-4D67-B268-8788F894FE5D}"/>
                </a:ext>
              </a:extLst>
            </p:cNvPr>
            <p:cNvSpPr txBox="1"/>
            <p:nvPr/>
          </p:nvSpPr>
          <p:spPr>
            <a:xfrm>
              <a:off x="6415549" y="2600320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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9371FAD-ECAC-4656-BFA8-90989EF99F8A}"/>
              </a:ext>
            </a:extLst>
          </p:cNvPr>
          <p:cNvGrpSpPr/>
          <p:nvPr/>
        </p:nvGrpSpPr>
        <p:grpSpPr>
          <a:xfrm>
            <a:off x="5188053" y="3517251"/>
            <a:ext cx="823758" cy="369332"/>
            <a:chOff x="5188053" y="3590991"/>
            <a:chExt cx="823758" cy="369332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21310E5-0FFB-4250-A469-52CBD05D8DAC}"/>
                </a:ext>
              </a:extLst>
            </p:cNvPr>
            <p:cNvCxnSpPr/>
            <p:nvPr/>
          </p:nvCxnSpPr>
          <p:spPr>
            <a:xfrm flipH="1">
              <a:off x="5188053" y="3846409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C678D01-2BF7-4E78-9F01-9C37421730F9}"/>
                </a:ext>
              </a:extLst>
            </p:cNvPr>
            <p:cNvSpPr txBox="1"/>
            <p:nvPr/>
          </p:nvSpPr>
          <p:spPr>
            <a:xfrm>
              <a:off x="5628353" y="3590991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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5814890-250A-475B-8B9C-8C1F2B57182D}"/>
              </a:ext>
            </a:extLst>
          </p:cNvPr>
          <p:cNvGrpSpPr/>
          <p:nvPr/>
        </p:nvGrpSpPr>
        <p:grpSpPr>
          <a:xfrm>
            <a:off x="7425815" y="3725269"/>
            <a:ext cx="836968" cy="369332"/>
            <a:chOff x="7735529" y="3791635"/>
            <a:chExt cx="836968" cy="369332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A37EA71-CD55-42C3-83DC-CE723D6DC2D3}"/>
                </a:ext>
              </a:extLst>
            </p:cNvPr>
            <p:cNvCxnSpPr/>
            <p:nvPr/>
          </p:nvCxnSpPr>
          <p:spPr>
            <a:xfrm flipH="1">
              <a:off x="7735529" y="3976301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E548726-E0F3-4740-BA3E-39E188E57CAA}"/>
                </a:ext>
              </a:extLst>
            </p:cNvPr>
            <p:cNvSpPr txBox="1"/>
            <p:nvPr/>
          </p:nvSpPr>
          <p:spPr>
            <a:xfrm>
              <a:off x="8189039" y="3791635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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87950F9-8B14-415D-A1DE-754E701812BF}"/>
              </a:ext>
            </a:extLst>
          </p:cNvPr>
          <p:cNvGrpSpPr/>
          <p:nvPr/>
        </p:nvGrpSpPr>
        <p:grpSpPr>
          <a:xfrm>
            <a:off x="6158993" y="3870607"/>
            <a:ext cx="850483" cy="369332"/>
            <a:chOff x="7106265" y="3959096"/>
            <a:chExt cx="850483" cy="369332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75EEC23-71C9-48C9-A6D8-903167FF42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06265" y="4143762"/>
              <a:ext cx="533400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56E6805-0C54-42DD-800D-A69A45FCC456}"/>
                </a:ext>
              </a:extLst>
            </p:cNvPr>
            <p:cNvSpPr txBox="1"/>
            <p:nvPr/>
          </p:nvSpPr>
          <p:spPr>
            <a:xfrm>
              <a:off x="7573290" y="3959096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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B74E900-40BB-4F23-BB60-CD1B33DB5A15}"/>
              </a:ext>
            </a:extLst>
          </p:cNvPr>
          <p:cNvGrpSpPr/>
          <p:nvPr/>
        </p:nvGrpSpPr>
        <p:grpSpPr>
          <a:xfrm>
            <a:off x="4686303" y="4116949"/>
            <a:ext cx="873373" cy="369332"/>
            <a:chOff x="4900152" y="4198063"/>
            <a:chExt cx="873373" cy="369332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EFB1F65-D49B-4585-9735-A517A9AA2D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00152" y="4382729"/>
              <a:ext cx="530016" cy="737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FCB54D3-5786-4A71-BE2A-B5EA13242F09}"/>
                </a:ext>
              </a:extLst>
            </p:cNvPr>
            <p:cNvSpPr txBox="1"/>
            <p:nvPr/>
          </p:nvSpPr>
          <p:spPr>
            <a:xfrm>
              <a:off x="5390067" y="4198063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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924109C-0219-4CC6-BD77-51BF81651352}"/>
              </a:ext>
            </a:extLst>
          </p:cNvPr>
          <p:cNvGrpSpPr/>
          <p:nvPr/>
        </p:nvGrpSpPr>
        <p:grpSpPr>
          <a:xfrm>
            <a:off x="5986004" y="4249997"/>
            <a:ext cx="852872" cy="369332"/>
            <a:chOff x="6214601" y="4331111"/>
            <a:chExt cx="852872" cy="369332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64FA639-CF3C-4048-A908-86F4C06FF070}"/>
                </a:ext>
              </a:extLst>
            </p:cNvPr>
            <p:cNvCxnSpPr/>
            <p:nvPr/>
          </p:nvCxnSpPr>
          <p:spPr>
            <a:xfrm flipH="1">
              <a:off x="6214601" y="4515777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3CDE58F-EF1A-4C13-862C-710F585D9673}"/>
                </a:ext>
              </a:extLst>
            </p:cNvPr>
            <p:cNvSpPr txBox="1"/>
            <p:nvPr/>
          </p:nvSpPr>
          <p:spPr>
            <a:xfrm>
              <a:off x="6684015" y="4331111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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583B5487-5ECB-49E2-8128-2480AA7477B0}"/>
              </a:ext>
            </a:extLst>
          </p:cNvPr>
          <p:cNvSpPr txBox="1"/>
          <p:nvPr/>
        </p:nvSpPr>
        <p:spPr>
          <a:xfrm>
            <a:off x="2200356" y="5944940"/>
            <a:ext cx="4743288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Note</a:t>
            </a:r>
            <a:r>
              <a:rPr lang="en-US" dirty="0"/>
              <a:t>: your output may not look exactly like this, but you should not get any errors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7318301-9836-42F6-AAC7-565428E29BDF}"/>
              </a:ext>
            </a:extLst>
          </p:cNvPr>
          <p:cNvGrpSpPr/>
          <p:nvPr/>
        </p:nvGrpSpPr>
        <p:grpSpPr>
          <a:xfrm>
            <a:off x="6488363" y="4003371"/>
            <a:ext cx="850958" cy="369332"/>
            <a:chOff x="6657969" y="4069737"/>
            <a:chExt cx="850958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ECAEE14-4BF9-42BC-82F3-19A3FF11FFA8}"/>
                </a:ext>
              </a:extLst>
            </p:cNvPr>
            <p:cNvSpPr txBox="1"/>
            <p:nvPr/>
          </p:nvSpPr>
          <p:spPr>
            <a:xfrm>
              <a:off x="7125469" y="4069737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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E026C37-3189-455A-BE62-987E0FF6B6A2}"/>
                </a:ext>
              </a:extLst>
            </p:cNvPr>
            <p:cNvCxnSpPr/>
            <p:nvPr/>
          </p:nvCxnSpPr>
          <p:spPr>
            <a:xfrm flipH="1">
              <a:off x="6657969" y="4254403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852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4DD41E1-F4BD-4724-AA56-AB7D9625B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952" y="1458414"/>
            <a:ext cx="7564097" cy="43563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Windows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lang="en-US" dirty="0"/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5281234E-D037-4551-9208-FCB27FDA03A1}"/>
              </a:ext>
            </a:extLst>
          </p:cNvPr>
          <p:cNvSpPr/>
          <p:nvPr/>
        </p:nvSpPr>
        <p:spPr>
          <a:xfrm>
            <a:off x="6061586" y="2747036"/>
            <a:ext cx="1456403" cy="5678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7955"/>
              <a:gd name="adj6" fmla="val -58806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Commands</a:t>
            </a:r>
          </a:p>
          <a:p>
            <a:pPr algn="ctr"/>
            <a:r>
              <a:rPr lang="en-US" dirty="0"/>
              <a:t>9…11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4AB204-3300-4053-B22A-D1B9E6BFB180}"/>
              </a:ext>
            </a:extLst>
          </p:cNvPr>
          <p:cNvSpPr txBox="1"/>
          <p:nvPr/>
        </p:nvSpPr>
        <p:spPr>
          <a:xfrm>
            <a:off x="2200356" y="5944940"/>
            <a:ext cx="4743288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Note</a:t>
            </a:r>
            <a:r>
              <a:rPr lang="en-US" dirty="0"/>
              <a:t>: your output may not look exactly like this, but you should not get any errors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40E6F3D-D096-4A01-AACF-889F89F20234}"/>
              </a:ext>
            </a:extLst>
          </p:cNvPr>
          <p:cNvGrpSpPr/>
          <p:nvPr/>
        </p:nvGrpSpPr>
        <p:grpSpPr>
          <a:xfrm>
            <a:off x="5722375" y="3559265"/>
            <a:ext cx="1164200" cy="369332"/>
            <a:chOff x="5980472" y="3515021"/>
            <a:chExt cx="1164200" cy="369332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9323ABF-BF8A-43C6-A04E-F99FEF8C00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0472" y="3706760"/>
              <a:ext cx="855405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AC1B29E-3170-4771-B903-FF85E5A631D4}"/>
                </a:ext>
              </a:extLst>
            </p:cNvPr>
            <p:cNvSpPr txBox="1"/>
            <p:nvPr/>
          </p:nvSpPr>
          <p:spPr>
            <a:xfrm>
              <a:off x="6761214" y="3515021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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106B030-5AB4-4C79-AD54-B61C938CA266}"/>
              </a:ext>
            </a:extLst>
          </p:cNvPr>
          <p:cNvGrpSpPr/>
          <p:nvPr/>
        </p:nvGrpSpPr>
        <p:grpSpPr>
          <a:xfrm>
            <a:off x="5388078" y="4869113"/>
            <a:ext cx="1552556" cy="369332"/>
            <a:chOff x="5712544" y="4846991"/>
            <a:chExt cx="1552556" cy="369332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29E6383-26D1-454D-AA32-2F30A9131A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12544" y="5031657"/>
              <a:ext cx="855405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4240315-0C3A-4691-B168-C4C49B4C9E08}"/>
                </a:ext>
              </a:extLst>
            </p:cNvPr>
            <p:cNvSpPr txBox="1"/>
            <p:nvPr/>
          </p:nvSpPr>
          <p:spPr>
            <a:xfrm>
              <a:off x="6608183" y="4846991"/>
              <a:ext cx="6569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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9C4761D-F862-4809-A220-15C5C0D4F241}"/>
              </a:ext>
            </a:extLst>
          </p:cNvPr>
          <p:cNvGrpSpPr/>
          <p:nvPr/>
        </p:nvGrpSpPr>
        <p:grpSpPr>
          <a:xfrm>
            <a:off x="5729751" y="5494979"/>
            <a:ext cx="1452408" cy="369332"/>
            <a:chOff x="5965723" y="5494979"/>
            <a:chExt cx="1452408" cy="369332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C1B8D848-FC9F-4188-8C4D-A181137465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65723" y="5707625"/>
              <a:ext cx="855405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DC43937-AEEC-4029-B3DB-7678DCE2AC16}"/>
                </a:ext>
              </a:extLst>
            </p:cNvPr>
            <p:cNvSpPr txBox="1"/>
            <p:nvPr/>
          </p:nvSpPr>
          <p:spPr>
            <a:xfrm>
              <a:off x="6761214" y="5494979"/>
              <a:ext cx="6569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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1246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E483160-C2C0-4CBB-9434-246124A5F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051" y="1639640"/>
            <a:ext cx="7579899" cy="43654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Windows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4AB204-3300-4053-B22A-D1B9E6BFB180}"/>
              </a:ext>
            </a:extLst>
          </p:cNvPr>
          <p:cNvSpPr txBox="1"/>
          <p:nvPr/>
        </p:nvSpPr>
        <p:spPr>
          <a:xfrm>
            <a:off x="2128377" y="1441472"/>
            <a:ext cx="4887247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you get any errors in the final command #11, please try running the same command #11 again:</a:t>
            </a:r>
          </a:p>
          <a:p>
            <a:pPr algn="ctr"/>
            <a:r>
              <a:rPr lang="en-US" b="1" dirty="0">
                <a:latin typeface="Consolas" panose="020B0609020204030204" pitchFamily="49" charset="0"/>
              </a:rPr>
              <a:t>pip install -r requirements.txt</a:t>
            </a:r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C6FBAA0B-84AC-4FFE-A802-966F33F40566}"/>
              </a:ext>
            </a:extLst>
          </p:cNvPr>
          <p:cNvSpPr/>
          <p:nvPr/>
        </p:nvSpPr>
        <p:spPr>
          <a:xfrm>
            <a:off x="1479103" y="3407562"/>
            <a:ext cx="1581767" cy="5678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52433"/>
              <a:gd name="adj6" fmla="val -16456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Success!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BF9E87-ACBE-4DD6-80BB-C1DBCDD22BD6}"/>
              </a:ext>
            </a:extLst>
          </p:cNvPr>
          <p:cNvSpPr/>
          <p:nvPr/>
        </p:nvSpPr>
        <p:spPr>
          <a:xfrm>
            <a:off x="795149" y="2950362"/>
            <a:ext cx="1474838" cy="162233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EB9287-07B6-4319-9915-ED188E788B06}"/>
              </a:ext>
            </a:extLst>
          </p:cNvPr>
          <p:cNvSpPr txBox="1"/>
          <p:nvPr/>
        </p:nvSpPr>
        <p:spPr>
          <a:xfrm>
            <a:off x="4776634" y="3555743"/>
            <a:ext cx="3851173" cy="2031325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 launch Visual Studio Code in the labs folder,</a:t>
            </a:r>
          </a:p>
          <a:p>
            <a:pPr algn="ctr"/>
            <a:r>
              <a:rPr lang="en-US" dirty="0"/>
              <a:t>type this command and press Enter:</a:t>
            </a:r>
          </a:p>
          <a:p>
            <a:pPr algn="ctr"/>
            <a:r>
              <a:rPr lang="en-US" b="1" dirty="0">
                <a:latin typeface="Consolas" panose="020B0609020204030204" pitchFamily="49" charset="0"/>
              </a:rPr>
              <a:t>code .</a:t>
            </a:r>
          </a:p>
          <a:p>
            <a:pPr algn="ctr"/>
            <a:r>
              <a:rPr lang="en-US" dirty="0"/>
              <a:t>(Note: there is a space between the word "code" and the period)</a:t>
            </a:r>
          </a:p>
          <a:p>
            <a:pPr algn="ctr"/>
            <a:endParaRPr lang="en-US" dirty="0">
              <a:latin typeface="Consolas" panose="020B060902020403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F422B4-6294-442C-A7EF-828001FA71E6}"/>
              </a:ext>
            </a:extLst>
          </p:cNvPr>
          <p:cNvCxnSpPr>
            <a:cxnSpLocks/>
          </p:cNvCxnSpPr>
          <p:nvPr/>
        </p:nvCxnSpPr>
        <p:spPr>
          <a:xfrm flipH="1">
            <a:off x="4409769" y="5349976"/>
            <a:ext cx="973392" cy="505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BB0CFFEA-5099-433C-B33C-6574C1FBE10B}"/>
              </a:ext>
            </a:extLst>
          </p:cNvPr>
          <p:cNvSpPr/>
          <p:nvPr/>
        </p:nvSpPr>
        <p:spPr>
          <a:xfrm>
            <a:off x="3652838" y="5768518"/>
            <a:ext cx="447539" cy="2232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808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0" grpId="0" animBg="1"/>
      <p:bldP spid="6" grpId="0" animBg="1"/>
      <p:bldP spid="9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Windows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643899-91D9-409A-874E-6C3B8552C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381" y="1776619"/>
            <a:ext cx="4895238" cy="330476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1A3BB1-CDBF-425C-B71B-779882CD2C0F}"/>
              </a:ext>
            </a:extLst>
          </p:cNvPr>
          <p:cNvCxnSpPr/>
          <p:nvPr/>
        </p:nvCxnSpPr>
        <p:spPr>
          <a:xfrm flipV="1">
            <a:off x="2344994" y="4807974"/>
            <a:ext cx="656303" cy="8406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0208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DF22F-4F4F-4B5E-A040-703E6D1E6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439" y="1493274"/>
            <a:ext cx="6499123" cy="48743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Windows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lang="en-US" dirty="0"/>
          </a:p>
        </p:txBody>
      </p:sp>
      <p:sp>
        <p:nvSpPr>
          <p:cNvPr id="9" name="Callout: Bent Line 8">
            <a:extLst>
              <a:ext uri="{FF2B5EF4-FFF2-40B4-BE49-F238E27FC236}">
                <a16:creationId xmlns:a16="http://schemas.microsoft.com/office/drawing/2014/main" id="{726C9695-CE92-44F5-B96A-0F231E6438E5}"/>
              </a:ext>
            </a:extLst>
          </p:cNvPr>
          <p:cNvSpPr/>
          <p:nvPr/>
        </p:nvSpPr>
        <p:spPr>
          <a:xfrm>
            <a:off x="354574" y="3344652"/>
            <a:ext cx="1581767" cy="567813"/>
          </a:xfrm>
          <a:prstGeom prst="borderCallout2">
            <a:avLst>
              <a:gd name="adj1" fmla="val -5925"/>
              <a:gd name="adj2" fmla="val 45747"/>
              <a:gd name="adj3" fmla="val -105925"/>
              <a:gd name="adj4" fmla="val 61654"/>
              <a:gd name="adj5" fmla="val -183603"/>
              <a:gd name="adj6" fmla="val 95897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Success!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BAA96F-C0F8-4A61-82A2-632A2506E77A}"/>
              </a:ext>
            </a:extLst>
          </p:cNvPr>
          <p:cNvSpPr/>
          <p:nvPr/>
        </p:nvSpPr>
        <p:spPr>
          <a:xfrm>
            <a:off x="1541208" y="2182762"/>
            <a:ext cx="1474838" cy="162233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724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(M1) Desktops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021279" cy="453072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b="1" dirty="0"/>
              <a:t>Only</a:t>
            </a:r>
            <a:r>
              <a:rPr lang="en-US" sz="2400" dirty="0"/>
              <a:t> if you have a new </a:t>
            </a:r>
            <a:r>
              <a:rPr lang="en-US" sz="2400" b="1" dirty="0"/>
              <a:t>M1</a:t>
            </a:r>
            <a:r>
              <a:rPr lang="en-US" sz="2400" dirty="0"/>
              <a:t> generation MacBook or Mac Mini, that runs on the Apple Silicon (</a:t>
            </a:r>
            <a:r>
              <a:rPr lang="en-US" sz="2400" b="1" dirty="0"/>
              <a:t>ARM</a:t>
            </a:r>
            <a:r>
              <a:rPr lang="en-US" sz="2400" dirty="0"/>
              <a:t>) CPU, will you need to configure </a:t>
            </a:r>
            <a:r>
              <a:rPr lang="en-US" sz="2400" b="1" dirty="0">
                <a:solidFill>
                  <a:srgbClr val="7030A0"/>
                </a:solidFill>
              </a:rPr>
              <a:t>Terminal</a:t>
            </a:r>
            <a:r>
              <a:rPr lang="en-US" sz="2400" dirty="0"/>
              <a:t> to run in </a:t>
            </a:r>
            <a:r>
              <a:rPr lang="en-US" sz="2400" b="1" dirty="0">
                <a:solidFill>
                  <a:srgbClr val="0070C0"/>
                </a:solidFill>
              </a:rPr>
              <a:t>Rosetta</a:t>
            </a:r>
            <a:r>
              <a:rPr lang="en-US" sz="2400" dirty="0"/>
              <a:t> mode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The Python community is hard at work making native </a:t>
            </a:r>
            <a:r>
              <a:rPr lang="en-US" sz="2400" b="1" dirty="0"/>
              <a:t>M1</a:t>
            </a:r>
            <a:r>
              <a:rPr lang="en-US" sz="2400" dirty="0"/>
              <a:t> CPU (ARM) compatible builds available at </a:t>
            </a:r>
            <a:r>
              <a:rPr lang="en-US" sz="2400" dirty="0">
                <a:hlinkClick r:id="rId2"/>
              </a:rPr>
              <a:t>https://pypi.org</a:t>
            </a:r>
            <a:r>
              <a:rPr lang="en-US" sz="2400" dirty="0"/>
              <a:t> 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However, right now most of the Python packages needed for this workshop are </a:t>
            </a:r>
            <a:r>
              <a:rPr lang="en-US" sz="2400" u="sng" dirty="0"/>
              <a:t>not</a:t>
            </a:r>
            <a:r>
              <a:rPr lang="en-US" sz="2400" dirty="0"/>
              <a:t> M1 compatible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Therefore, to force Python to download the older CPU code for the </a:t>
            </a:r>
            <a:r>
              <a:rPr lang="en-US" sz="2400" b="1" dirty="0">
                <a:solidFill>
                  <a:srgbClr val="FF0000"/>
                </a:solidFill>
              </a:rPr>
              <a:t>Intel x86-64</a:t>
            </a:r>
            <a:r>
              <a:rPr lang="en-US" sz="2400" dirty="0"/>
              <a:t> packages, you must set the Apple </a:t>
            </a:r>
            <a:r>
              <a:rPr lang="en-US" sz="2400" b="1" dirty="0">
                <a:solidFill>
                  <a:srgbClr val="7030A0"/>
                </a:solidFill>
              </a:rPr>
              <a:t>Terminal</a:t>
            </a:r>
            <a:r>
              <a:rPr lang="en-US" sz="2400" dirty="0"/>
              <a:t> to use </a:t>
            </a:r>
            <a:r>
              <a:rPr lang="en-US" sz="2400" b="1" dirty="0">
                <a:solidFill>
                  <a:srgbClr val="0070C0"/>
                </a:solidFill>
              </a:rPr>
              <a:t>Rosetta</a:t>
            </a:r>
            <a:r>
              <a:rPr lang="en-US" sz="2400" dirty="0"/>
              <a:t> to emulate the Intel CPUs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To do this, follow the steps on the next two slides: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7B7A73-212C-4574-80E6-78F3EF3BC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6211" y="535745"/>
            <a:ext cx="1399254" cy="93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10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(M1)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73DAB1-13D9-43DC-A830-E16286A84A6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439" y="1329198"/>
            <a:ext cx="8531122" cy="4798756"/>
          </a:xfrm>
          <a:prstGeom prst="rect">
            <a:avLst/>
          </a:prstGeom>
        </p:spPr>
      </p:pic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DBE1CEF8-ABF5-4B4C-B3A4-6C349FE11982}"/>
              </a:ext>
            </a:extLst>
          </p:cNvPr>
          <p:cNvSpPr/>
          <p:nvPr/>
        </p:nvSpPr>
        <p:spPr>
          <a:xfrm>
            <a:off x="628650" y="4255114"/>
            <a:ext cx="2034665" cy="943692"/>
          </a:xfrm>
          <a:prstGeom prst="borderCallout2">
            <a:avLst>
              <a:gd name="adj1" fmla="val 116351"/>
              <a:gd name="adj2" fmla="val 46084"/>
              <a:gd name="adj3" fmla="val 131825"/>
              <a:gd name="adj4" fmla="val 67018"/>
              <a:gd name="adj5" fmla="val 157361"/>
              <a:gd name="adj6" fmla="val 82710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First</a:t>
            </a:r>
            <a:r>
              <a:rPr lang="en-US" dirty="0"/>
              <a:t>, CMD + Click the </a:t>
            </a:r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Terminal</a:t>
            </a:r>
            <a:r>
              <a:rPr lang="en-US" dirty="0"/>
              <a:t> icon in the Dock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9" name="Callout: Bent Line 8">
            <a:extLst>
              <a:ext uri="{FF2B5EF4-FFF2-40B4-BE49-F238E27FC236}">
                <a16:creationId xmlns:a16="http://schemas.microsoft.com/office/drawing/2014/main" id="{9FAB2390-3544-46E0-9DF8-9E44CA57A28F}"/>
              </a:ext>
            </a:extLst>
          </p:cNvPr>
          <p:cNvSpPr/>
          <p:nvPr/>
        </p:nvSpPr>
        <p:spPr>
          <a:xfrm>
            <a:off x="958644" y="2074412"/>
            <a:ext cx="2800967" cy="1103455"/>
          </a:xfrm>
          <a:prstGeom prst="borderCallout2">
            <a:avLst>
              <a:gd name="adj1" fmla="val 107605"/>
              <a:gd name="adj2" fmla="val 57931"/>
              <a:gd name="adj3" fmla="val 131825"/>
              <a:gd name="adj4" fmla="val 67018"/>
              <a:gd name="adj5" fmla="val 177529"/>
              <a:gd name="adj6" fmla="val 87712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Second</a:t>
            </a:r>
            <a:r>
              <a:rPr lang="en-US" dirty="0"/>
              <a:t>, CTRL + Click</a:t>
            </a:r>
          </a:p>
          <a:p>
            <a:pPr algn="ctr"/>
            <a:r>
              <a:rPr lang="en-US" dirty="0"/>
              <a:t>(Right Click) on the </a:t>
            </a:r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Terminal</a:t>
            </a:r>
            <a:r>
              <a:rPr lang="en-US" dirty="0"/>
              <a:t> app in the Finder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610E7198-9FD0-4F3B-AB2F-EE689E298E20}"/>
              </a:ext>
            </a:extLst>
          </p:cNvPr>
          <p:cNvSpPr/>
          <p:nvPr/>
        </p:nvSpPr>
        <p:spPr>
          <a:xfrm>
            <a:off x="5852651" y="4498064"/>
            <a:ext cx="1846008" cy="1103455"/>
          </a:xfrm>
          <a:prstGeom prst="borderCallout2">
            <a:avLst>
              <a:gd name="adj1" fmla="val 57484"/>
              <a:gd name="adj2" fmla="val -2622"/>
              <a:gd name="adj3" fmla="val 23563"/>
              <a:gd name="adj4" fmla="val -31446"/>
              <a:gd name="adj5" fmla="val -10258"/>
              <a:gd name="adj6" fmla="val -46557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Third</a:t>
            </a:r>
            <a:r>
              <a:rPr lang="en-US" dirty="0"/>
              <a:t>, click the "Get info" menu option</a:t>
            </a:r>
          </a:p>
        </p:txBody>
      </p:sp>
    </p:spTree>
    <p:extLst>
      <p:ext uri="{BB962C8B-B14F-4D97-AF65-F5344CB8AC3E}">
        <p14:creationId xmlns:p14="http://schemas.microsoft.com/office/powerpoint/2010/main" val="2899634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5BC377-C0B0-40C5-AEFE-7C95DD40F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9619" y="1416684"/>
            <a:ext cx="2504762" cy="50761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(M1)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lang="en-US" dirty="0"/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DBE1CEF8-ABF5-4B4C-B3A4-6C349FE11982}"/>
              </a:ext>
            </a:extLst>
          </p:cNvPr>
          <p:cNvSpPr/>
          <p:nvPr/>
        </p:nvSpPr>
        <p:spPr>
          <a:xfrm>
            <a:off x="722671" y="2861644"/>
            <a:ext cx="2338850" cy="700548"/>
          </a:xfrm>
          <a:prstGeom prst="borderCallout2">
            <a:avLst>
              <a:gd name="adj1" fmla="val 108983"/>
              <a:gd name="adj2" fmla="val 65317"/>
              <a:gd name="adj3" fmla="val 182351"/>
              <a:gd name="adj4" fmla="val 90665"/>
              <a:gd name="adj5" fmla="val 186835"/>
              <a:gd name="adj6" fmla="val 129373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Fourth</a:t>
            </a:r>
            <a:r>
              <a:rPr lang="en-US" dirty="0"/>
              <a:t>, click</a:t>
            </a:r>
          </a:p>
          <a:p>
            <a:pPr algn="ctr"/>
            <a:r>
              <a:rPr lang="en-US" dirty="0"/>
              <a:t> "Open using Rosetta"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" name="Callout: Bent Line 12">
            <a:extLst>
              <a:ext uri="{FF2B5EF4-FFF2-40B4-BE49-F238E27FC236}">
                <a16:creationId xmlns:a16="http://schemas.microsoft.com/office/drawing/2014/main" id="{6BF32FEB-3AB7-4E90-9154-0F732F8C454A}"/>
              </a:ext>
            </a:extLst>
          </p:cNvPr>
          <p:cNvSpPr/>
          <p:nvPr/>
        </p:nvSpPr>
        <p:spPr>
          <a:xfrm>
            <a:off x="6176500" y="4282406"/>
            <a:ext cx="2338850" cy="700548"/>
          </a:xfrm>
          <a:prstGeom prst="borderCallout2">
            <a:avLst>
              <a:gd name="adj1" fmla="val -19438"/>
              <a:gd name="adj2" fmla="val 49552"/>
              <a:gd name="adj3" fmla="val -101860"/>
              <a:gd name="adj4" fmla="val 44948"/>
              <a:gd name="adj5" fmla="val -168955"/>
              <a:gd name="adj6" fmla="val 16183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Fifth</a:t>
            </a:r>
            <a:r>
              <a:rPr lang="en-US" dirty="0"/>
              <a:t>, restart the </a:t>
            </a:r>
            <a:r>
              <a:rPr lang="en-US" b="1" dirty="0">
                <a:solidFill>
                  <a:schemeClr val="tx1"/>
                </a:solidFill>
              </a:rPr>
              <a:t>Terminal</a:t>
            </a:r>
            <a:r>
              <a:rPr lang="en-US" dirty="0"/>
              <a:t> app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679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Installing </a:t>
            </a:r>
            <a:r>
              <a:rPr lang="en-US" sz="2400" b="1" dirty="0"/>
              <a:t>Git</a:t>
            </a:r>
            <a:r>
              <a:rPr lang="en-US" sz="2400" dirty="0"/>
              <a:t>, </a:t>
            </a:r>
            <a:r>
              <a:rPr lang="en-US" sz="2400" b="1" dirty="0"/>
              <a:t>Python</a:t>
            </a:r>
            <a:r>
              <a:rPr lang="en-US" sz="2400" dirty="0"/>
              <a:t>, and </a:t>
            </a:r>
            <a:r>
              <a:rPr lang="en-US" sz="2400" b="1" dirty="0"/>
              <a:t>Visual Studio Code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Windows Users: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Installing </a:t>
            </a:r>
            <a:r>
              <a:rPr lang="en-US" sz="2000" b="1" dirty="0"/>
              <a:t>PowerShell</a:t>
            </a:r>
            <a:r>
              <a:rPr lang="en-US" sz="2000" dirty="0"/>
              <a:t> and </a:t>
            </a:r>
            <a:r>
              <a:rPr lang="en-US" sz="2000" b="1" dirty="0"/>
              <a:t>Windows Terminal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Checking for prior Python installations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Mac Users: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Running Terminal with </a:t>
            </a:r>
            <a:r>
              <a:rPr lang="en-US" sz="2000" b="1" dirty="0">
                <a:solidFill>
                  <a:srgbClr val="FF0000"/>
                </a:solidFill>
              </a:rPr>
              <a:t>Rosetta</a:t>
            </a:r>
            <a:r>
              <a:rPr lang="en-US" sz="2000" dirty="0"/>
              <a:t> (</a:t>
            </a:r>
            <a:r>
              <a:rPr lang="en-US" sz="2000" b="1" dirty="0"/>
              <a:t>M1</a:t>
            </a:r>
            <a:r>
              <a:rPr lang="en-US" sz="2000" dirty="0"/>
              <a:t> Macs Only)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Creating a Python </a:t>
            </a:r>
            <a:r>
              <a:rPr lang="en-US" sz="2400" b="1" dirty="0">
                <a:solidFill>
                  <a:srgbClr val="0070C0"/>
                </a:solidFill>
              </a:rPr>
              <a:t>Virtual Environment </a:t>
            </a:r>
            <a:r>
              <a:rPr lang="en-US" sz="2400" dirty="0"/>
              <a:t>(~ 10 steps)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Configuring Visual Studio Code </a:t>
            </a:r>
            <a:r>
              <a:rPr lang="en-US" sz="2400" b="1" dirty="0"/>
              <a:t>Extensions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Running Python scripts in VSCode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How To Learn More about Git and Virtual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69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(all) Desktops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360" y="1647103"/>
            <a:ext cx="8021279" cy="453072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None/>
            </a:pPr>
            <a:r>
              <a:rPr lang="en-US" sz="1600" b="1" dirty="0"/>
              <a:t>In the Terminal app, please enter these 10 commands </a:t>
            </a:r>
            <a:r>
              <a:rPr lang="en-US" sz="1600" b="1" u="sng" dirty="0"/>
              <a:t>in this sequence</a:t>
            </a:r>
            <a:r>
              <a:rPr lang="en-US" sz="1600" b="1" dirty="0"/>
              <a:t>, pressing </a:t>
            </a:r>
            <a:r>
              <a:rPr lang="en-US" sz="1600" b="1" i="1" dirty="0"/>
              <a:t>Return</a:t>
            </a:r>
            <a:r>
              <a:rPr lang="en-US" sz="1600" b="1" dirty="0"/>
              <a:t> at the end of each command, as shown in the next three slides: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None/>
            </a:pPr>
            <a:r>
              <a:rPr lang="en-US" sz="1600" dirty="0">
                <a:latin typeface="Consolas" panose="020B0609020204030204" pitchFamily="49" charset="0"/>
              </a:rPr>
              <a:t>	</a:t>
            </a:r>
            <a:r>
              <a:rPr lang="en-US" sz="1600" dirty="0" err="1">
                <a:highlight>
                  <a:srgbClr val="FFFF00"/>
                </a:highlight>
                <a:latin typeface="Consolas" panose="020B0609020204030204" pitchFamily="49" charset="0"/>
              </a:rPr>
              <a:t>xcode</a:t>
            </a:r>
            <a:r>
              <a:rPr lang="en-US" sz="1600" dirty="0">
                <a:highlight>
                  <a:srgbClr val="FFFF00"/>
                </a:highlight>
                <a:latin typeface="Consolas" panose="020B0609020204030204" pitchFamily="49" charset="0"/>
              </a:rPr>
              <a:t>-select –install 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     cd ~/Desktop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	git clone https://github.com/dbiersach/qis301-labs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	cd ~/Desktop/qis301-labs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	/</a:t>
            </a:r>
            <a:r>
              <a:rPr lang="en-US" sz="1600" dirty="0" err="1">
                <a:latin typeface="Consolas" panose="020B0609020204030204" pitchFamily="49" charset="0"/>
              </a:rPr>
              <a:t>usr</a:t>
            </a:r>
            <a:r>
              <a:rPr lang="en-US" sz="1600" dirty="0">
                <a:latin typeface="Consolas" panose="020B0609020204030204" pitchFamily="49" charset="0"/>
              </a:rPr>
              <a:t>/local/python3.8 –m </a:t>
            </a:r>
            <a:r>
              <a:rPr lang="en-US" sz="1600" dirty="0" err="1">
                <a:latin typeface="Consolas" panose="020B0609020204030204" pitchFamily="49" charset="0"/>
              </a:rPr>
              <a:t>venv</a:t>
            </a:r>
            <a:r>
              <a:rPr lang="en-US" sz="1600" dirty="0">
                <a:latin typeface="Consolas" panose="020B0609020204030204" pitchFamily="49" charset="0"/>
              </a:rPr>
              <a:t> .</a:t>
            </a:r>
            <a:r>
              <a:rPr lang="en-US" sz="1600" dirty="0" err="1">
                <a:latin typeface="Consolas" panose="020B0609020204030204" pitchFamily="49" charset="0"/>
              </a:rPr>
              <a:t>venv</a:t>
            </a:r>
            <a:endParaRPr lang="en-US" sz="1600" dirty="0">
              <a:latin typeface="Consolas" panose="020B0609020204030204" pitchFamily="49" charset="0"/>
            </a:endParaRP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	source .venv/bin/activate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	python -m pip install --upgrade pip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	pip install --upgrade setuptools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	pip install --upgrade wheel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	pip install -r requirements-mac.txt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1600" dirty="0">
                <a:latin typeface="Consolas" panose="020B0609020204030204" pitchFamily="49" charset="0"/>
              </a:rPr>
              <a:t>     code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A777F1-47B6-4ABA-9D77-98D966B3A91A}"/>
              </a:ext>
            </a:extLst>
          </p:cNvPr>
          <p:cNvSpPr/>
          <p:nvPr/>
        </p:nvSpPr>
        <p:spPr>
          <a:xfrm>
            <a:off x="3952875" y="1676400"/>
            <a:ext cx="257790" cy="2335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B19994A-93EA-4ED0-9539-623610CA4CF0}"/>
              </a:ext>
            </a:extLst>
          </p:cNvPr>
          <p:cNvGrpSpPr/>
          <p:nvPr/>
        </p:nvGrpSpPr>
        <p:grpSpPr>
          <a:xfrm>
            <a:off x="3952875" y="2190136"/>
            <a:ext cx="4401978" cy="369332"/>
            <a:chOff x="3952875" y="2190136"/>
            <a:chExt cx="4401978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69ABD43-D321-4DCC-98E9-958997F9F0CD}"/>
                </a:ext>
              </a:extLst>
            </p:cNvPr>
            <p:cNvSpPr txBox="1"/>
            <p:nvPr/>
          </p:nvSpPr>
          <p:spPr>
            <a:xfrm>
              <a:off x="5272855" y="2190136"/>
              <a:ext cx="30819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i="1" dirty="0">
                  <a:solidFill>
                    <a:srgbClr val="7030A0"/>
                  </a:solidFill>
                </a:rPr>
                <a:t>{no worries if already installed}</a:t>
              </a:r>
              <a:endParaRPr lang="en-US" i="1" dirty="0">
                <a:solidFill>
                  <a:srgbClr val="7030A0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DE01F26-8E45-4D00-BD4A-46282A6A885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3952875" y="2374802"/>
              <a:ext cx="1319980" cy="14437"/>
            </a:xfrm>
            <a:prstGeom prst="straightConnector1">
              <a:avLst/>
            </a:prstGeom>
            <a:ln w="28575">
              <a:solidFill>
                <a:srgbClr val="7030A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BAD5FF0-41C2-4C6E-B84B-4EFEE42D485B}"/>
              </a:ext>
            </a:extLst>
          </p:cNvPr>
          <p:cNvSpPr txBox="1"/>
          <p:nvPr/>
        </p:nvSpPr>
        <p:spPr>
          <a:xfrm>
            <a:off x="6107507" y="5535561"/>
            <a:ext cx="2247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7030A0"/>
                </a:solidFill>
              </a:rPr>
              <a:t>{not requirements.txt}</a:t>
            </a:r>
            <a:endParaRPr lang="en-US" i="1" dirty="0">
              <a:solidFill>
                <a:srgbClr val="7030A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38E4D03-F3A1-442E-81CD-53A41FAA96B9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5616985" y="5720227"/>
            <a:ext cx="490522" cy="14437"/>
          </a:xfrm>
          <a:prstGeom prst="straightConnector1">
            <a:avLst/>
          </a:prstGeom>
          <a:ln w="28575">
            <a:solidFill>
              <a:srgbClr val="7030A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8906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9CAAC416-2173-4464-A284-D9BA7C86F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967" y="1408927"/>
            <a:ext cx="6214066" cy="5242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(all)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lang="en-US" dirty="0"/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F1180314-CE50-4F9A-8EB4-877CD5EBA0FA}"/>
              </a:ext>
            </a:extLst>
          </p:cNvPr>
          <p:cNvSpPr/>
          <p:nvPr/>
        </p:nvSpPr>
        <p:spPr>
          <a:xfrm>
            <a:off x="6478223" y="2192650"/>
            <a:ext cx="1456403" cy="5678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3410"/>
              <a:gd name="adj6" fmla="val -69438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Commands</a:t>
            </a:r>
          </a:p>
          <a:p>
            <a:pPr algn="ctr"/>
            <a:r>
              <a:rPr lang="en-US" dirty="0"/>
              <a:t>1…5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98B077F-D7EC-4A4C-B75E-E3F41343C83D}"/>
              </a:ext>
            </a:extLst>
          </p:cNvPr>
          <p:cNvGrpSpPr/>
          <p:nvPr/>
        </p:nvGrpSpPr>
        <p:grpSpPr>
          <a:xfrm>
            <a:off x="2636399" y="2136348"/>
            <a:ext cx="880299" cy="369332"/>
            <a:chOff x="2527505" y="1835863"/>
            <a:chExt cx="880299" cy="369332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90CFE22-A35B-44B5-A5D7-4B4A27BD7C61}"/>
                </a:ext>
              </a:extLst>
            </p:cNvPr>
            <p:cNvCxnSpPr/>
            <p:nvPr/>
          </p:nvCxnSpPr>
          <p:spPr>
            <a:xfrm flipH="1">
              <a:off x="2527505" y="2020529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19AC09-F014-4921-A30C-6925A9F7E20D}"/>
                </a:ext>
              </a:extLst>
            </p:cNvPr>
            <p:cNvSpPr txBox="1"/>
            <p:nvPr/>
          </p:nvSpPr>
          <p:spPr>
            <a:xfrm>
              <a:off x="3024346" y="1835863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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604C3E7-6654-4E2C-AE03-FAF6A1789F75}"/>
              </a:ext>
            </a:extLst>
          </p:cNvPr>
          <p:cNvGrpSpPr/>
          <p:nvPr/>
        </p:nvGrpSpPr>
        <p:grpSpPr>
          <a:xfrm>
            <a:off x="5076518" y="2676111"/>
            <a:ext cx="876606" cy="369332"/>
            <a:chOff x="4434963" y="2218565"/>
            <a:chExt cx="876606" cy="369332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0CD3368-0AD2-4729-8B2F-2BFB0A4A327D}"/>
                </a:ext>
              </a:extLst>
            </p:cNvPr>
            <p:cNvCxnSpPr/>
            <p:nvPr/>
          </p:nvCxnSpPr>
          <p:spPr>
            <a:xfrm flipH="1">
              <a:off x="4434963" y="2401529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B2EE38C-1FAF-4539-B7E2-9A4B045D60DE}"/>
                </a:ext>
              </a:extLst>
            </p:cNvPr>
            <p:cNvSpPr txBox="1"/>
            <p:nvPr/>
          </p:nvSpPr>
          <p:spPr>
            <a:xfrm>
              <a:off x="4928111" y="2218565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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64FA172-B928-4F7B-B446-73EE26FE1385}"/>
              </a:ext>
            </a:extLst>
          </p:cNvPr>
          <p:cNvGrpSpPr/>
          <p:nvPr/>
        </p:nvGrpSpPr>
        <p:grpSpPr>
          <a:xfrm>
            <a:off x="3317589" y="4519007"/>
            <a:ext cx="905188" cy="369332"/>
            <a:chOff x="3296879" y="3453270"/>
            <a:chExt cx="905188" cy="369332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AD086E69-DFC4-4F79-8C36-121790A8F574}"/>
                </a:ext>
              </a:extLst>
            </p:cNvPr>
            <p:cNvCxnSpPr/>
            <p:nvPr/>
          </p:nvCxnSpPr>
          <p:spPr>
            <a:xfrm flipH="1">
              <a:off x="3296879" y="3637936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985C23D-626E-4104-805E-11CCC8FCCF0A}"/>
                </a:ext>
              </a:extLst>
            </p:cNvPr>
            <p:cNvSpPr txBox="1"/>
            <p:nvPr/>
          </p:nvSpPr>
          <p:spPr>
            <a:xfrm>
              <a:off x="3818609" y="3453270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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1395CE5-FD27-431D-9351-26875463220E}"/>
              </a:ext>
            </a:extLst>
          </p:cNvPr>
          <p:cNvGrpSpPr/>
          <p:nvPr/>
        </p:nvGrpSpPr>
        <p:grpSpPr>
          <a:xfrm>
            <a:off x="4308209" y="5079741"/>
            <a:ext cx="882445" cy="369332"/>
            <a:chOff x="2948449" y="3880890"/>
            <a:chExt cx="882445" cy="369332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B9B8653-0F9D-4F77-9D06-0E008583EBF5}"/>
                </a:ext>
              </a:extLst>
            </p:cNvPr>
            <p:cNvCxnSpPr/>
            <p:nvPr/>
          </p:nvCxnSpPr>
          <p:spPr>
            <a:xfrm flipH="1">
              <a:off x="2948449" y="4065556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4F2ECE3-C135-482C-BD8B-D0AE076849EA}"/>
                </a:ext>
              </a:extLst>
            </p:cNvPr>
            <p:cNvSpPr txBox="1"/>
            <p:nvPr/>
          </p:nvSpPr>
          <p:spPr>
            <a:xfrm>
              <a:off x="3447436" y="3880890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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3B37D4-7CDC-4E16-8964-866B316E654B}"/>
              </a:ext>
            </a:extLst>
          </p:cNvPr>
          <p:cNvGrpSpPr/>
          <p:nvPr/>
        </p:nvGrpSpPr>
        <p:grpSpPr>
          <a:xfrm>
            <a:off x="3366143" y="5649827"/>
            <a:ext cx="942066" cy="369332"/>
            <a:chOff x="3122971" y="4268198"/>
            <a:chExt cx="942066" cy="369332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6FACF34-C0F9-407D-B6FE-F6DDBE220906}"/>
                </a:ext>
              </a:extLst>
            </p:cNvPr>
            <p:cNvCxnSpPr/>
            <p:nvPr/>
          </p:nvCxnSpPr>
          <p:spPr>
            <a:xfrm flipH="1">
              <a:off x="3122971" y="4448095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0A1B717-9D4B-4D0F-ACA4-90717EDB9153}"/>
                </a:ext>
              </a:extLst>
            </p:cNvPr>
            <p:cNvSpPr txBox="1"/>
            <p:nvPr/>
          </p:nvSpPr>
          <p:spPr>
            <a:xfrm>
              <a:off x="3681579" y="4268198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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63948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5163344B-C9AA-48FB-8913-64BCE950D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885" y="1403818"/>
            <a:ext cx="4884254" cy="51538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(all)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lang="en-US" dirty="0"/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F1180314-CE50-4F9A-8EB4-877CD5EBA0FA}"/>
              </a:ext>
            </a:extLst>
          </p:cNvPr>
          <p:cNvSpPr/>
          <p:nvPr/>
        </p:nvSpPr>
        <p:spPr>
          <a:xfrm>
            <a:off x="6478223" y="2192650"/>
            <a:ext cx="1456403" cy="5678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3410"/>
              <a:gd name="adj6" fmla="val -69438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Commands</a:t>
            </a:r>
          </a:p>
          <a:p>
            <a:pPr algn="ctr"/>
            <a:r>
              <a:rPr lang="en-US" dirty="0"/>
              <a:t>6…9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EEDE19F-C0C6-4A7A-A81C-0E1078EAD101}"/>
              </a:ext>
            </a:extLst>
          </p:cNvPr>
          <p:cNvGrpSpPr/>
          <p:nvPr/>
        </p:nvGrpSpPr>
        <p:grpSpPr>
          <a:xfrm>
            <a:off x="3854252" y="1461283"/>
            <a:ext cx="893519" cy="369332"/>
            <a:chOff x="3554976" y="4622306"/>
            <a:chExt cx="893519" cy="369332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C35FA05-8729-49DB-A050-0B1D1321BEF8}"/>
                </a:ext>
              </a:extLst>
            </p:cNvPr>
            <p:cNvCxnSpPr/>
            <p:nvPr/>
          </p:nvCxnSpPr>
          <p:spPr>
            <a:xfrm flipH="1">
              <a:off x="3554976" y="4806972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B640E9F-93EA-4A45-A1A4-ACC3025963C7}"/>
                </a:ext>
              </a:extLst>
            </p:cNvPr>
            <p:cNvSpPr txBox="1"/>
            <p:nvPr/>
          </p:nvSpPr>
          <p:spPr>
            <a:xfrm>
              <a:off x="4065037" y="4622306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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3FBAC83-2FEC-498D-BD11-890FC28BE590}"/>
              </a:ext>
            </a:extLst>
          </p:cNvPr>
          <p:cNvGrpSpPr/>
          <p:nvPr/>
        </p:nvGrpSpPr>
        <p:grpSpPr>
          <a:xfrm>
            <a:off x="3672348" y="3144958"/>
            <a:ext cx="899652" cy="369332"/>
            <a:chOff x="3454196" y="3979296"/>
            <a:chExt cx="899652" cy="369332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A1885AB1-93DF-438C-B714-0DC42C90B9FE}"/>
                </a:ext>
              </a:extLst>
            </p:cNvPr>
            <p:cNvCxnSpPr/>
            <p:nvPr/>
          </p:nvCxnSpPr>
          <p:spPr>
            <a:xfrm flipH="1">
              <a:off x="3454196" y="4163962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3D0C473-5896-45E3-A3A2-5820DEBA64AD}"/>
                </a:ext>
              </a:extLst>
            </p:cNvPr>
            <p:cNvSpPr txBox="1"/>
            <p:nvPr/>
          </p:nvSpPr>
          <p:spPr>
            <a:xfrm>
              <a:off x="3970390" y="3979296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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B31E1E0-48B1-4C58-88D6-CBCC4B916F71}"/>
              </a:ext>
            </a:extLst>
          </p:cNvPr>
          <p:cNvGrpSpPr/>
          <p:nvPr/>
        </p:nvGrpSpPr>
        <p:grpSpPr>
          <a:xfrm>
            <a:off x="3393672" y="4851297"/>
            <a:ext cx="921159" cy="369332"/>
            <a:chOff x="3240960" y="5503296"/>
            <a:chExt cx="921159" cy="369332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519A2BB-984C-44F6-A3A2-593CA9CDED29}"/>
                </a:ext>
              </a:extLst>
            </p:cNvPr>
            <p:cNvCxnSpPr/>
            <p:nvPr/>
          </p:nvCxnSpPr>
          <p:spPr>
            <a:xfrm flipH="1">
              <a:off x="3240960" y="5687962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81DB83C-D872-47F6-A1F6-8102AEF85CCB}"/>
                </a:ext>
              </a:extLst>
            </p:cNvPr>
            <p:cNvSpPr txBox="1"/>
            <p:nvPr/>
          </p:nvSpPr>
          <p:spPr>
            <a:xfrm>
              <a:off x="3778661" y="5503296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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4370940-CF94-4CC7-8D10-567D6A2E3C4A}"/>
              </a:ext>
            </a:extLst>
          </p:cNvPr>
          <p:cNvGrpSpPr/>
          <p:nvPr/>
        </p:nvGrpSpPr>
        <p:grpSpPr>
          <a:xfrm>
            <a:off x="3854251" y="5853119"/>
            <a:ext cx="921159" cy="369332"/>
            <a:chOff x="3240960" y="5503296"/>
            <a:chExt cx="921159" cy="369332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8DEA3B5-BCD7-497D-A3B6-3FEAFA1BAF8E}"/>
                </a:ext>
              </a:extLst>
            </p:cNvPr>
            <p:cNvCxnSpPr/>
            <p:nvPr/>
          </p:nvCxnSpPr>
          <p:spPr>
            <a:xfrm flipH="1">
              <a:off x="3240960" y="5687962"/>
              <a:ext cx="516194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28B17A-2F8B-4843-A32B-AC81ECF6827E}"/>
                </a:ext>
              </a:extLst>
            </p:cNvPr>
            <p:cNvSpPr txBox="1"/>
            <p:nvPr/>
          </p:nvSpPr>
          <p:spPr>
            <a:xfrm>
              <a:off x="3778661" y="5503296"/>
              <a:ext cx="383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  <a:sym typeface="Wingdings" panose="05000000000000000000" pitchFamily="2" charset="2"/>
                </a:rPr>
                <a:t></a:t>
              </a:r>
              <a:endPara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3360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(all)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1CD609-852D-49B7-82D0-35AA233C94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82"/>
          <a:stretch/>
        </p:blipFill>
        <p:spPr>
          <a:xfrm>
            <a:off x="1789745" y="1406438"/>
            <a:ext cx="5564510" cy="4949913"/>
          </a:xfrm>
          <a:prstGeom prst="rect">
            <a:avLst/>
          </a:prstGeom>
        </p:spPr>
      </p:pic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9E40AEA1-306D-42CF-86C2-6727DD685E28}"/>
              </a:ext>
            </a:extLst>
          </p:cNvPr>
          <p:cNvSpPr/>
          <p:nvPr/>
        </p:nvSpPr>
        <p:spPr>
          <a:xfrm>
            <a:off x="4328653" y="2963152"/>
            <a:ext cx="4675238" cy="777792"/>
          </a:xfrm>
          <a:prstGeom prst="borderCallout2">
            <a:avLst>
              <a:gd name="adj1" fmla="val 20646"/>
              <a:gd name="adj2" fmla="val -2512"/>
              <a:gd name="adj3" fmla="val -53305"/>
              <a:gd name="adj4" fmla="val -9233"/>
              <a:gd name="adj5" fmla="val -77493"/>
              <a:gd name="adj6" fmla="val -300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you get an error, just rerun command #9</a:t>
            </a:r>
          </a:p>
          <a:p>
            <a:pPr algn="ctr"/>
            <a:r>
              <a:rPr lang="en-US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Consolas" panose="020B0609020204030204" pitchFamily="49" charset="0"/>
              </a:rPr>
              <a:t>pip install -r requirements-mac.txt</a:t>
            </a:r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8D02D7CF-3D56-4F94-B81E-360635855BB9}"/>
              </a:ext>
            </a:extLst>
          </p:cNvPr>
          <p:cNvSpPr/>
          <p:nvPr/>
        </p:nvSpPr>
        <p:spPr>
          <a:xfrm>
            <a:off x="727687" y="5664104"/>
            <a:ext cx="1581767" cy="567813"/>
          </a:xfrm>
          <a:prstGeom prst="borderCallout2">
            <a:avLst>
              <a:gd name="adj1" fmla="val -9208"/>
              <a:gd name="adj2" fmla="val 35224"/>
              <a:gd name="adj3" fmla="val -51146"/>
              <a:gd name="adj4" fmla="val 38533"/>
              <a:gd name="adj5" fmla="val -63346"/>
              <a:gd name="adj6" fmla="val 61878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Success!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4B7E0C-6F72-4E9B-B71B-23F4C5698227}"/>
              </a:ext>
            </a:extLst>
          </p:cNvPr>
          <p:cNvSpPr/>
          <p:nvPr/>
        </p:nvSpPr>
        <p:spPr>
          <a:xfrm>
            <a:off x="1755058" y="5235515"/>
            <a:ext cx="1108792" cy="162233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3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D71E14-4AE1-4176-AC0A-800BC40B2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254" y="1254147"/>
            <a:ext cx="7165492" cy="54829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(all)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lang="en-US" dirty="0"/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715E711F-BC37-4EF2-A0F5-DAADA56D7DDD}"/>
              </a:ext>
            </a:extLst>
          </p:cNvPr>
          <p:cNvSpPr/>
          <p:nvPr/>
        </p:nvSpPr>
        <p:spPr>
          <a:xfrm>
            <a:off x="5832989" y="3469941"/>
            <a:ext cx="2890684" cy="1051318"/>
          </a:xfrm>
          <a:prstGeom prst="borderCallout2">
            <a:avLst>
              <a:gd name="adj1" fmla="val 103600"/>
              <a:gd name="adj2" fmla="val 9768"/>
              <a:gd name="adj3" fmla="val 170991"/>
              <a:gd name="adj4" fmla="val 4792"/>
              <a:gd name="adj5" fmla="val 215572"/>
              <a:gd name="adj6" fmla="val -2951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Move Visual Studio Code into your </a:t>
            </a:r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Applications</a:t>
            </a:r>
            <a:r>
              <a:rPr lang="en-US" dirty="0"/>
              <a:t> folder and launch 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D94649-2B77-430A-8DB8-32250829F87D}"/>
              </a:ext>
            </a:extLst>
          </p:cNvPr>
          <p:cNvSpPr/>
          <p:nvPr/>
        </p:nvSpPr>
        <p:spPr>
          <a:xfrm>
            <a:off x="1297858" y="2551471"/>
            <a:ext cx="862781" cy="2433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571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9FE9C3A-63CD-4B02-AF7E-6867D58AA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206" y="4260231"/>
            <a:ext cx="6307086" cy="18106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(all)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6634AD-9B6E-46FE-89FC-3205F0E67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904" y="1406438"/>
            <a:ext cx="6268192" cy="24268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715E711F-BC37-4EF2-A0F5-DAADA56D7DDD}"/>
              </a:ext>
            </a:extLst>
          </p:cNvPr>
          <p:cNvSpPr/>
          <p:nvPr/>
        </p:nvSpPr>
        <p:spPr>
          <a:xfrm>
            <a:off x="5021826" y="2377682"/>
            <a:ext cx="3753465" cy="742430"/>
          </a:xfrm>
          <a:prstGeom prst="borderCallout2">
            <a:avLst>
              <a:gd name="adj1" fmla="val -7225"/>
              <a:gd name="adj2" fmla="val 28136"/>
              <a:gd name="adj3" fmla="val -37332"/>
              <a:gd name="adj4" fmla="val 14996"/>
              <a:gd name="adj5" fmla="val -41149"/>
              <a:gd name="adj6" fmla="val -4227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Press </a:t>
            </a:r>
            <a:r>
              <a:rPr lang="en-US" b="1" dirty="0"/>
              <a:t>SHIFT+CMD+P</a:t>
            </a:r>
            <a:r>
              <a:rPr lang="en-US" dirty="0"/>
              <a:t>, type </a:t>
            </a:r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shell</a:t>
            </a:r>
            <a:r>
              <a:rPr lang="en-US" dirty="0"/>
              <a:t> and select 'Install code command in PATH'</a:t>
            </a:r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92CA1C5B-2AFE-404A-B48A-C6E3BC33468F}"/>
              </a:ext>
            </a:extLst>
          </p:cNvPr>
          <p:cNvSpPr/>
          <p:nvPr/>
        </p:nvSpPr>
        <p:spPr>
          <a:xfrm>
            <a:off x="5836060" y="5181767"/>
            <a:ext cx="2679290" cy="1001392"/>
          </a:xfrm>
          <a:prstGeom prst="borderCallout2">
            <a:avLst>
              <a:gd name="adj1" fmla="val 20646"/>
              <a:gd name="adj2" fmla="val -2512"/>
              <a:gd name="adj3" fmla="val -7815"/>
              <a:gd name="adj4" fmla="val -28630"/>
              <a:gd name="adj5" fmla="val 16204"/>
              <a:gd name="adj6" fmla="val -138043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 can then run VS Code from the Terminal by just typing </a:t>
            </a:r>
            <a:r>
              <a:rPr lang="en-US" b="1" dirty="0">
                <a:solidFill>
                  <a:schemeClr val="tx1"/>
                </a:solidFill>
                <a:latin typeface="Consolas" panose="020B0609020204030204" pitchFamily="49" charset="0"/>
              </a:rPr>
              <a:t>code 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203DB6-2D9A-4172-9D10-1E0F9270452B}"/>
              </a:ext>
            </a:extLst>
          </p:cNvPr>
          <p:cNvSpPr/>
          <p:nvPr/>
        </p:nvSpPr>
        <p:spPr>
          <a:xfrm>
            <a:off x="1548581" y="5289328"/>
            <a:ext cx="494071" cy="2359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EFE3DA-3B29-4DFF-83B9-9CE59C427403}"/>
              </a:ext>
            </a:extLst>
          </p:cNvPr>
          <p:cNvSpPr/>
          <p:nvPr/>
        </p:nvSpPr>
        <p:spPr>
          <a:xfrm>
            <a:off x="2617838" y="1592826"/>
            <a:ext cx="479323" cy="2935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9578C9-32B3-45AE-A9E8-B8CB81D8A37A}"/>
              </a:ext>
            </a:extLst>
          </p:cNvPr>
          <p:cNvSpPr/>
          <p:nvPr/>
        </p:nvSpPr>
        <p:spPr>
          <a:xfrm>
            <a:off x="2617837" y="1955833"/>
            <a:ext cx="2190137" cy="2935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86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5" grpId="0" animBg="1"/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(all)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643899-91D9-409A-874E-6C3B8552C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381" y="1776619"/>
            <a:ext cx="4895238" cy="330476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1A3BB1-CDBF-425C-B71B-779882CD2C0F}"/>
              </a:ext>
            </a:extLst>
          </p:cNvPr>
          <p:cNvCxnSpPr/>
          <p:nvPr/>
        </p:nvCxnSpPr>
        <p:spPr>
          <a:xfrm flipV="1">
            <a:off x="2344994" y="4807974"/>
            <a:ext cx="656303" cy="8406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8435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F5F311-6560-4797-875F-7A4F7CAC0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135" y="1414256"/>
            <a:ext cx="6545730" cy="47800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macOS (all) Desktops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lang="en-US" dirty="0"/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EC33BA68-A11C-464C-A6E2-5A5D32FD449E}"/>
              </a:ext>
            </a:extLst>
          </p:cNvPr>
          <p:cNvSpPr/>
          <p:nvPr/>
        </p:nvSpPr>
        <p:spPr>
          <a:xfrm>
            <a:off x="376696" y="2778956"/>
            <a:ext cx="1581767" cy="567813"/>
          </a:xfrm>
          <a:prstGeom prst="borderCallout2">
            <a:avLst>
              <a:gd name="adj1" fmla="val 46023"/>
              <a:gd name="adj2" fmla="val 102623"/>
              <a:gd name="adj3" fmla="val 8361"/>
              <a:gd name="adj4" fmla="val 126456"/>
              <a:gd name="adj5" fmla="val -92693"/>
              <a:gd name="adj6" fmla="val 129463"/>
            </a:avLst>
          </a:prstGeom>
          <a:solidFill>
            <a:srgbClr val="00B0F0"/>
          </a:solidFill>
          <a:ln w="3810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Success!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FD2286-1F81-4D29-B51B-2C43E3DD616D}"/>
              </a:ext>
            </a:extLst>
          </p:cNvPr>
          <p:cNvSpPr/>
          <p:nvPr/>
        </p:nvSpPr>
        <p:spPr>
          <a:xfrm>
            <a:off x="1489589" y="2013156"/>
            <a:ext cx="1474838" cy="162233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2069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Configuring Visual Studio Code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021279" cy="453072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VSCode is essentially just a free text editor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Powerful capabilities are added via third-party </a:t>
            </a:r>
            <a:r>
              <a:rPr lang="en-US" sz="2000" b="1" dirty="0"/>
              <a:t>extensions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Extensions can be downloaded directly from within VSCode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In this workshop you will need </a:t>
            </a:r>
            <a:r>
              <a:rPr lang="en-US" sz="2400" u="sng" dirty="0"/>
              <a:t>four</a:t>
            </a:r>
            <a:r>
              <a:rPr lang="en-US" sz="2400" dirty="0"/>
              <a:t> VSCode extensions:</a:t>
            </a: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000" b="1" dirty="0"/>
              <a:t>Python</a:t>
            </a:r>
            <a:r>
              <a:rPr lang="en-US" sz="2000" dirty="0"/>
              <a:t> – allows VS Code to run and debug Python scripts</a:t>
            </a: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000" b="1" dirty="0"/>
              <a:t>Pylance</a:t>
            </a:r>
            <a:r>
              <a:rPr lang="en-US" sz="2000" dirty="0"/>
              <a:t> –semantic (color syntax) highlighting for Python</a:t>
            </a: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000" b="1" dirty="0"/>
              <a:t>Code Spell Checker </a:t>
            </a:r>
            <a:r>
              <a:rPr lang="en-US" sz="2000" dirty="0"/>
              <a:t>– A basic spell checker for English words</a:t>
            </a:r>
          </a:p>
          <a:p>
            <a:pPr marL="914400" lvl="1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000" b="1" dirty="0"/>
              <a:t>Visual Studio IntelliCode </a:t>
            </a:r>
            <a:r>
              <a:rPr lang="en-US" sz="2000" dirty="0"/>
              <a:t>- AI-assisted IntelliSense for code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67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A14645-0E6B-40D3-BBD0-81F96782F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265" y="3871532"/>
            <a:ext cx="2379944" cy="23080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Configuring Visual Studio Code Extensions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FE4732-A78F-41E4-BB13-FD572CEA9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825" y="1539475"/>
            <a:ext cx="2240147" cy="49994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A3E20D7-DEB3-4A2B-897E-C65676D2D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8456" y="1773831"/>
            <a:ext cx="4009719" cy="198700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Click on the Extensions button to install extensions 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Just type the extension name, then click the blue </a:t>
            </a:r>
            <a:r>
              <a:rPr lang="en-US" sz="2400" b="1" dirty="0"/>
              <a:t>Install</a:t>
            </a:r>
            <a:r>
              <a:rPr lang="en-US" sz="2400" dirty="0"/>
              <a:t> button: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897C22-2491-4945-A3D8-246A28AA2EC7}"/>
              </a:ext>
            </a:extLst>
          </p:cNvPr>
          <p:cNvSpPr/>
          <p:nvPr/>
        </p:nvSpPr>
        <p:spPr>
          <a:xfrm>
            <a:off x="1150374" y="3340510"/>
            <a:ext cx="494071" cy="4203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AA47D0-EB40-415E-8A38-6AF5DB2BE5EF}"/>
              </a:ext>
            </a:extLst>
          </p:cNvPr>
          <p:cNvSpPr/>
          <p:nvPr/>
        </p:nvSpPr>
        <p:spPr>
          <a:xfrm>
            <a:off x="5270090" y="4473679"/>
            <a:ext cx="599767" cy="3195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E4ACAF-B466-46CB-955E-C0528ACBA21A}"/>
              </a:ext>
            </a:extLst>
          </p:cNvPr>
          <p:cNvSpPr/>
          <p:nvPr/>
        </p:nvSpPr>
        <p:spPr>
          <a:xfrm>
            <a:off x="6572865" y="5025451"/>
            <a:ext cx="417871" cy="2581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E33A0F5-4093-44D0-844A-0D54D3F3AC17}"/>
              </a:ext>
            </a:extLst>
          </p:cNvPr>
          <p:cNvCxnSpPr>
            <a:cxnSpLocks/>
            <a:stCxn id="12" idx="3"/>
            <a:endCxn id="13" idx="0"/>
          </p:cNvCxnSpPr>
          <p:nvPr/>
        </p:nvCxnSpPr>
        <p:spPr>
          <a:xfrm>
            <a:off x="5869857" y="4633453"/>
            <a:ext cx="911944" cy="391998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2F519409-9322-4358-9DF2-5A252EF57248}"/>
              </a:ext>
            </a:extLst>
          </p:cNvPr>
          <p:cNvSpPr/>
          <p:nvPr/>
        </p:nvSpPr>
        <p:spPr>
          <a:xfrm>
            <a:off x="5708651" y="1803400"/>
            <a:ext cx="1381124" cy="3143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644CDFC1-DCC7-4869-8C21-DBCE4EA2B7F4}"/>
              </a:ext>
            </a:extLst>
          </p:cNvPr>
          <p:cNvCxnSpPr>
            <a:stCxn id="17" idx="0"/>
            <a:endCxn id="9" idx="1"/>
          </p:cNvCxnSpPr>
          <p:nvPr/>
        </p:nvCxnSpPr>
        <p:spPr>
          <a:xfrm rot="16200000" flipH="1" flipV="1">
            <a:off x="2901156" y="52617"/>
            <a:ext cx="1747275" cy="5248839"/>
          </a:xfrm>
          <a:prstGeom prst="bentConnector4">
            <a:avLst>
              <a:gd name="adj1" fmla="val -29543"/>
              <a:gd name="adj2" fmla="val 109694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5261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What We Are About To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021279" cy="453072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None/>
            </a:pPr>
            <a:r>
              <a:rPr lang="en-US" sz="2400" dirty="0"/>
              <a:t>The next three slides will cover how to install the following software (in this order) on your </a:t>
            </a:r>
            <a:r>
              <a:rPr lang="en-US" sz="2400" b="1" i="1" dirty="0"/>
              <a:t>local</a:t>
            </a:r>
            <a:r>
              <a:rPr lang="en-US" sz="2400" dirty="0"/>
              <a:t> (privately-owned) PC:</a:t>
            </a:r>
          </a:p>
          <a:p>
            <a:pPr marL="457200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400" b="1" dirty="0"/>
              <a:t>Git</a:t>
            </a:r>
            <a:r>
              <a:rPr lang="en-US" sz="2400" dirty="0"/>
              <a:t> - </a:t>
            </a:r>
            <a:r>
              <a:rPr lang="en-US" sz="2400" dirty="0">
                <a:hlinkClick r:id="rId2"/>
              </a:rPr>
              <a:t>https://git-scm.com/downloads</a:t>
            </a:r>
            <a:endParaRPr lang="en-US" sz="2400" dirty="0"/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The courseware is at </a:t>
            </a:r>
            <a:r>
              <a:rPr lang="en-US" sz="2000" dirty="0">
                <a:hlinkClick r:id="rId3"/>
              </a:rPr>
              <a:t>https://github.com/dbiersach/qis301-labs</a:t>
            </a:r>
            <a:endParaRPr lang="en-US" sz="2000" dirty="0"/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You must install Git now and will later clone that repository</a:t>
            </a:r>
          </a:p>
          <a:p>
            <a:pPr marL="457200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400" b="1" dirty="0"/>
              <a:t>Python</a:t>
            </a:r>
            <a:r>
              <a:rPr lang="en-US" sz="2400" dirty="0"/>
              <a:t> - </a:t>
            </a:r>
            <a:r>
              <a:rPr lang="en-US" sz="2400" dirty="0">
                <a:hlinkClick r:id="rId4"/>
              </a:rPr>
              <a:t>https://www.python.org</a:t>
            </a:r>
            <a:endParaRPr lang="en-US" sz="2400" dirty="0"/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You </a:t>
            </a:r>
            <a:r>
              <a:rPr lang="en-US" sz="2000" b="1" i="1" dirty="0">
                <a:solidFill>
                  <a:srgbClr val="FF0000"/>
                </a:solidFill>
              </a:rPr>
              <a:t>must</a:t>
            </a:r>
            <a:r>
              <a:rPr lang="en-US" sz="2000" dirty="0"/>
              <a:t> install Python 3.8.9 or </a:t>
            </a:r>
            <a:r>
              <a:rPr lang="en-US" sz="2000" b="1" dirty="0">
                <a:solidFill>
                  <a:srgbClr val="FF0000"/>
                </a:solidFill>
              </a:rPr>
              <a:t>3.8.10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(recommended)</a:t>
            </a:r>
            <a:endParaRPr lang="en-US" sz="2000" b="1" dirty="0">
              <a:solidFill>
                <a:srgbClr val="FF0000"/>
              </a:solidFill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You </a:t>
            </a:r>
            <a:r>
              <a:rPr lang="en-US" sz="2000" b="1" dirty="0"/>
              <a:t>cannot</a:t>
            </a:r>
            <a:r>
              <a:rPr lang="en-US" sz="2000" dirty="0"/>
              <a:t> use Python series 3.7 or series 3.9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You need the 64-bit version of Python 3.8</a:t>
            </a:r>
          </a:p>
          <a:p>
            <a:pPr marL="457200" indent="-45720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400" b="1" dirty="0"/>
              <a:t>VS Code</a:t>
            </a:r>
            <a:r>
              <a:rPr lang="en-US" sz="2400" dirty="0"/>
              <a:t> - </a:t>
            </a:r>
            <a:r>
              <a:rPr lang="en-US" sz="2400" dirty="0">
                <a:hlinkClick r:id="rId5"/>
              </a:rPr>
              <a:t>https://code.visualstudio.com</a:t>
            </a: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lang="en-US" dirty="0"/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0483F4C4-FE3A-4036-8FDD-FDCBE2B58178}"/>
              </a:ext>
            </a:extLst>
          </p:cNvPr>
          <p:cNvSpPr/>
          <p:nvPr/>
        </p:nvSpPr>
        <p:spPr>
          <a:xfrm>
            <a:off x="739261" y="4844844"/>
            <a:ext cx="396364" cy="324465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3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8BA0A1-BC69-40E8-9E93-A286FDBDF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44" y="5316794"/>
            <a:ext cx="4266667" cy="9904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B07280-9DDD-465F-ABA2-B9E638F93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664" y="3663782"/>
            <a:ext cx="4624265" cy="14388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Configuring Visual Studio Code Extensions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A3E20D7-DEB3-4A2B-897E-C65676D2D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923" y="1773831"/>
            <a:ext cx="7750277" cy="198700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1800" dirty="0"/>
              <a:t>When you open a source code file, VS Code may suggest extensions designed to handle that file type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1800" dirty="0"/>
              <a:t>When you open a ".py" (Python script) file, VS Code may automatically ask if you wish to install the </a:t>
            </a:r>
            <a:r>
              <a:rPr lang="en-US" sz="1800" b="1" dirty="0"/>
              <a:t>Python</a:t>
            </a:r>
            <a:r>
              <a:rPr lang="en-US" sz="1800" dirty="0"/>
              <a:t> and then </a:t>
            </a:r>
            <a:r>
              <a:rPr lang="en-US" sz="1800" b="1" dirty="0"/>
              <a:t>Pylance</a:t>
            </a:r>
            <a:r>
              <a:rPr lang="en-US" sz="1800" dirty="0"/>
              <a:t> extensions – just click Yes both times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1800" dirty="0"/>
              <a:t>After installation, some extensions may require you to </a:t>
            </a:r>
            <a:r>
              <a:rPr lang="en-US" sz="1800" b="1" dirty="0"/>
              <a:t>restart</a:t>
            </a:r>
            <a:r>
              <a:rPr lang="en-US" sz="1800" dirty="0"/>
              <a:t> (reload) VSCode</a:t>
            </a:r>
            <a:endParaRPr lang="en-US" sz="1600" dirty="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1800" dirty="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1800" dirty="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1600" b="1" dirty="0">
              <a:solidFill>
                <a:srgbClr val="00B05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897C22-2491-4945-A3D8-246A28AA2EC7}"/>
              </a:ext>
            </a:extLst>
          </p:cNvPr>
          <p:cNvSpPr/>
          <p:nvPr/>
        </p:nvSpPr>
        <p:spPr>
          <a:xfrm>
            <a:off x="1201993" y="3870672"/>
            <a:ext cx="2249130" cy="2101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AA47D0-EB40-415E-8A38-6AF5DB2BE5EF}"/>
              </a:ext>
            </a:extLst>
          </p:cNvPr>
          <p:cNvSpPr/>
          <p:nvPr/>
        </p:nvSpPr>
        <p:spPr>
          <a:xfrm>
            <a:off x="4422058" y="4379042"/>
            <a:ext cx="444910" cy="3195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E4ACAF-B466-46CB-955E-C0528ACBA21A}"/>
              </a:ext>
            </a:extLst>
          </p:cNvPr>
          <p:cNvSpPr/>
          <p:nvPr/>
        </p:nvSpPr>
        <p:spPr>
          <a:xfrm>
            <a:off x="7486650" y="5887860"/>
            <a:ext cx="417871" cy="2581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1626F93-4CCD-4219-85C5-02A8445C9BCC}"/>
              </a:ext>
            </a:extLst>
          </p:cNvPr>
          <p:cNvCxnSpPr/>
          <p:nvPr/>
        </p:nvCxnSpPr>
        <p:spPr>
          <a:xfrm>
            <a:off x="6815597" y="5686670"/>
            <a:ext cx="619433" cy="2507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897F280-27E0-4D7A-974C-6413A461BB14}"/>
              </a:ext>
            </a:extLst>
          </p:cNvPr>
          <p:cNvCxnSpPr>
            <a:cxnSpLocks/>
          </p:cNvCxnSpPr>
          <p:nvPr/>
        </p:nvCxnSpPr>
        <p:spPr>
          <a:xfrm flipH="1">
            <a:off x="4715796" y="3914626"/>
            <a:ext cx="302343" cy="41533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655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C201428-63FB-4938-9AC5-C90C5F3D48CE}"/>
              </a:ext>
            </a:extLst>
          </p:cNvPr>
          <p:cNvGrpSpPr/>
          <p:nvPr/>
        </p:nvGrpSpPr>
        <p:grpSpPr>
          <a:xfrm>
            <a:off x="380156" y="2313853"/>
            <a:ext cx="8383688" cy="3932089"/>
            <a:chOff x="346586" y="2011511"/>
            <a:chExt cx="8383688" cy="393208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02F6E03-E70B-4EC3-9EB1-31361B833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1947" y="3872965"/>
              <a:ext cx="4015799" cy="20706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0C87C3C-A6C2-4741-9B76-57A20AB48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3891801"/>
              <a:ext cx="4158274" cy="15465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77A8FEB-2171-44B5-8140-2CDD0FCF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2000" y="2011511"/>
              <a:ext cx="4158274" cy="14713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1EDA4BF-C000-4609-8BA9-362000EC6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6586" y="2011511"/>
              <a:ext cx="4033379" cy="14713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Configuring Visual Studio Code Extensions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897C22-2491-4945-A3D8-246A28AA2EC7}"/>
              </a:ext>
            </a:extLst>
          </p:cNvPr>
          <p:cNvSpPr/>
          <p:nvPr/>
        </p:nvSpPr>
        <p:spPr>
          <a:xfrm>
            <a:off x="2182993" y="2700077"/>
            <a:ext cx="1157518" cy="2101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AA47D0-EB40-415E-8A38-6AF5DB2BE5EF}"/>
              </a:ext>
            </a:extLst>
          </p:cNvPr>
          <p:cNvSpPr/>
          <p:nvPr/>
        </p:nvSpPr>
        <p:spPr>
          <a:xfrm>
            <a:off x="6280911" y="4498257"/>
            <a:ext cx="2177289" cy="2003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719CB7-F3C6-49DF-8481-47844026B1FE}"/>
              </a:ext>
            </a:extLst>
          </p:cNvPr>
          <p:cNvSpPr/>
          <p:nvPr/>
        </p:nvSpPr>
        <p:spPr>
          <a:xfrm>
            <a:off x="6684707" y="2714825"/>
            <a:ext cx="2079137" cy="2101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D3F7337-86D5-4A22-8BF7-F0F1EAD27CE9}"/>
              </a:ext>
            </a:extLst>
          </p:cNvPr>
          <p:cNvSpPr/>
          <p:nvPr/>
        </p:nvSpPr>
        <p:spPr>
          <a:xfrm>
            <a:off x="1075635" y="4372978"/>
            <a:ext cx="1816509" cy="2101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84301D-E2EF-4B32-A7A6-88D87C41C4DA}"/>
              </a:ext>
            </a:extLst>
          </p:cNvPr>
          <p:cNvSpPr txBox="1"/>
          <p:nvPr/>
        </p:nvSpPr>
        <p:spPr>
          <a:xfrm>
            <a:off x="715235" y="1540149"/>
            <a:ext cx="7713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Ensure you install these </a:t>
            </a:r>
            <a:r>
              <a:rPr lang="en-US" u="sng" dirty="0"/>
              <a:t>four</a:t>
            </a:r>
            <a:r>
              <a:rPr lang="en-US" dirty="0"/>
              <a:t> extensions into your Visual Studio Code application</a:t>
            </a:r>
          </a:p>
        </p:txBody>
      </p:sp>
    </p:spTree>
    <p:extLst>
      <p:ext uri="{BB962C8B-B14F-4D97-AF65-F5344CB8AC3E}">
        <p14:creationId xmlns:p14="http://schemas.microsoft.com/office/powerpoint/2010/main" val="16368225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E4879029-0342-4345-8DAA-A52A3871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000" y="1553935"/>
            <a:ext cx="4000000" cy="46285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Opening qis301-labs </a:t>
            </a:r>
            <a:r>
              <a:rPr lang="en-US" sz="3200" b="1" dirty="0">
                <a:latin typeface="+mn-lt"/>
              </a:rPr>
              <a:t>folder</a:t>
            </a:r>
            <a:r>
              <a:rPr lang="en-US" sz="3200" dirty="0">
                <a:latin typeface="+mn-lt"/>
              </a:rPr>
              <a:t> in VSCode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D1879E-90A3-4F09-89B8-5E64428AE475}"/>
              </a:ext>
            </a:extLst>
          </p:cNvPr>
          <p:cNvSpPr/>
          <p:nvPr/>
        </p:nvSpPr>
        <p:spPr>
          <a:xfrm>
            <a:off x="2572000" y="3461078"/>
            <a:ext cx="1491181" cy="2601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26367-D6AE-48D3-9FC0-1653522F345A}"/>
              </a:ext>
            </a:extLst>
          </p:cNvPr>
          <p:cNvSpPr/>
          <p:nvPr/>
        </p:nvSpPr>
        <p:spPr>
          <a:xfrm>
            <a:off x="2572000" y="1553935"/>
            <a:ext cx="1004484" cy="2601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66151356-BB68-41AC-8CFA-8F5D1B4F0C1C}"/>
              </a:ext>
            </a:extLst>
          </p:cNvPr>
          <p:cNvCxnSpPr>
            <a:cxnSpLocks/>
            <a:stCxn id="10" idx="2"/>
            <a:endCxn id="9" idx="1"/>
          </p:cNvCxnSpPr>
          <p:nvPr/>
        </p:nvCxnSpPr>
        <p:spPr>
          <a:xfrm rot="5400000">
            <a:off x="1934579" y="2451473"/>
            <a:ext cx="1777085" cy="502242"/>
          </a:xfrm>
          <a:prstGeom prst="bentConnector4">
            <a:avLst>
              <a:gd name="adj1" fmla="val 46341"/>
              <a:gd name="adj2" fmla="val 145516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3DFE0251-EB58-4C82-8D02-88888027C0C2}"/>
              </a:ext>
            </a:extLst>
          </p:cNvPr>
          <p:cNvSpPr/>
          <p:nvPr/>
        </p:nvSpPr>
        <p:spPr>
          <a:xfrm>
            <a:off x="4063181" y="4402518"/>
            <a:ext cx="1821425" cy="1989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4D2AB960-C048-46CF-B372-294CE980C100}"/>
              </a:ext>
            </a:extLst>
          </p:cNvPr>
          <p:cNvCxnSpPr>
            <a:cxnSpLocks/>
            <a:stCxn id="9" idx="2"/>
            <a:endCxn id="33" idx="1"/>
          </p:cNvCxnSpPr>
          <p:nvPr/>
        </p:nvCxnSpPr>
        <p:spPr>
          <a:xfrm rot="16200000" flipH="1">
            <a:off x="3299980" y="3738806"/>
            <a:ext cx="780813" cy="745590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E598C42-3D60-431E-A8FB-E8080ED55801}"/>
              </a:ext>
            </a:extLst>
          </p:cNvPr>
          <p:cNvSpPr txBox="1"/>
          <p:nvPr/>
        </p:nvSpPr>
        <p:spPr>
          <a:xfrm>
            <a:off x="435078" y="2111972"/>
            <a:ext cx="1460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Launching VS Code on the Linux (Xfce) desktop</a:t>
            </a:r>
          </a:p>
        </p:txBody>
      </p:sp>
    </p:spTree>
    <p:extLst>
      <p:ext uri="{BB962C8B-B14F-4D97-AF65-F5344CB8AC3E}">
        <p14:creationId xmlns:p14="http://schemas.microsoft.com/office/powerpoint/2010/main" val="10699338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Opening qis301-labs </a:t>
            </a:r>
            <a:r>
              <a:rPr lang="en-US" sz="3200" b="1" dirty="0">
                <a:latin typeface="+mn-lt"/>
              </a:rPr>
              <a:t>folder</a:t>
            </a:r>
            <a:r>
              <a:rPr lang="en-US" sz="3200" dirty="0">
                <a:latin typeface="+mn-lt"/>
              </a:rPr>
              <a:t> in VSCode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421F3F-6E00-4CA4-8441-AA4A5F75F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033" y="1614367"/>
            <a:ext cx="3614680" cy="44693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E853A0-535A-45EC-82FE-8ABA28EDE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017" y="3076557"/>
            <a:ext cx="4148253" cy="27413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D1879E-90A3-4F09-89B8-5E64428AE475}"/>
              </a:ext>
            </a:extLst>
          </p:cNvPr>
          <p:cNvSpPr/>
          <p:nvPr/>
        </p:nvSpPr>
        <p:spPr>
          <a:xfrm>
            <a:off x="1172497" y="2662084"/>
            <a:ext cx="1932038" cy="1917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26367-D6AE-48D3-9FC0-1653522F345A}"/>
              </a:ext>
            </a:extLst>
          </p:cNvPr>
          <p:cNvSpPr/>
          <p:nvPr/>
        </p:nvSpPr>
        <p:spPr>
          <a:xfrm>
            <a:off x="1042033" y="1774432"/>
            <a:ext cx="300070" cy="1917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7EF6D7-2582-46F5-ABF8-C61B14E871B5}"/>
              </a:ext>
            </a:extLst>
          </p:cNvPr>
          <p:cNvSpPr/>
          <p:nvPr/>
        </p:nvSpPr>
        <p:spPr>
          <a:xfrm>
            <a:off x="6759022" y="3333135"/>
            <a:ext cx="966019" cy="1917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5BB618-0EF1-4688-8343-38AA368DA29A}"/>
              </a:ext>
            </a:extLst>
          </p:cNvPr>
          <p:cNvSpPr/>
          <p:nvPr/>
        </p:nvSpPr>
        <p:spPr>
          <a:xfrm>
            <a:off x="5549674" y="3753174"/>
            <a:ext cx="1209348" cy="1917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66151356-BB68-41AC-8CFA-8F5D1B4F0C1C}"/>
              </a:ext>
            </a:extLst>
          </p:cNvPr>
          <p:cNvCxnSpPr>
            <a:stCxn id="10" idx="2"/>
            <a:endCxn id="9" idx="1"/>
          </p:cNvCxnSpPr>
          <p:nvPr/>
        </p:nvCxnSpPr>
        <p:spPr>
          <a:xfrm rot="5400000">
            <a:off x="786389" y="2352270"/>
            <a:ext cx="791788" cy="19571"/>
          </a:xfrm>
          <a:prstGeom prst="bentConnector4">
            <a:avLst>
              <a:gd name="adj1" fmla="val 43946"/>
              <a:gd name="adj2" fmla="val 126805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6A0279E3-683D-4F8E-9C89-39A0013D20EA}"/>
              </a:ext>
            </a:extLst>
          </p:cNvPr>
          <p:cNvCxnSpPr>
            <a:cxnSpLocks/>
            <a:stCxn id="9" idx="3"/>
            <a:endCxn id="11" idx="0"/>
          </p:cNvCxnSpPr>
          <p:nvPr/>
        </p:nvCxnSpPr>
        <p:spPr>
          <a:xfrm>
            <a:off x="3104535" y="2757949"/>
            <a:ext cx="4137497" cy="575186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547A3D6-F38E-47A4-8037-4A24D628E0FE}"/>
              </a:ext>
            </a:extLst>
          </p:cNvPr>
          <p:cNvCxnSpPr>
            <a:cxnSpLocks/>
            <a:stCxn id="11" idx="3"/>
            <a:endCxn id="12" idx="3"/>
          </p:cNvCxnSpPr>
          <p:nvPr/>
        </p:nvCxnSpPr>
        <p:spPr>
          <a:xfrm flipH="1">
            <a:off x="6759022" y="3429000"/>
            <a:ext cx="966019" cy="420039"/>
          </a:xfrm>
          <a:prstGeom prst="bentConnector3">
            <a:avLst>
              <a:gd name="adj1" fmla="val -23664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59FD9ED-2A57-4FF5-B0C1-7B3040864CC3}"/>
              </a:ext>
            </a:extLst>
          </p:cNvPr>
          <p:cNvSpPr txBox="1"/>
          <p:nvPr/>
        </p:nvSpPr>
        <p:spPr>
          <a:xfrm>
            <a:off x="5906284" y="1443465"/>
            <a:ext cx="23740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example shows opening a workspace folder in VS Code on Linux (Xfce)</a:t>
            </a:r>
          </a:p>
        </p:txBody>
      </p:sp>
    </p:spTree>
    <p:extLst>
      <p:ext uri="{BB962C8B-B14F-4D97-AF65-F5344CB8AC3E}">
        <p14:creationId xmlns:p14="http://schemas.microsoft.com/office/powerpoint/2010/main" val="39417556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0F9342-479A-4606-AB31-B2498E5DF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401" y="1512796"/>
            <a:ext cx="6258964" cy="49261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Opening qis301-labs </a:t>
            </a:r>
            <a:r>
              <a:rPr lang="en-US" sz="3200" b="1" dirty="0">
                <a:latin typeface="+mn-lt"/>
              </a:rPr>
              <a:t>folder</a:t>
            </a:r>
            <a:r>
              <a:rPr lang="en-US" sz="3200" dirty="0">
                <a:latin typeface="+mn-lt"/>
              </a:rPr>
              <a:t> in VSCode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D1879E-90A3-4F09-89B8-5E64428AE475}"/>
              </a:ext>
            </a:extLst>
          </p:cNvPr>
          <p:cNvSpPr/>
          <p:nvPr/>
        </p:nvSpPr>
        <p:spPr>
          <a:xfrm>
            <a:off x="1988481" y="2780071"/>
            <a:ext cx="1875596" cy="2433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26367-D6AE-48D3-9FC0-1653522F345A}"/>
              </a:ext>
            </a:extLst>
          </p:cNvPr>
          <p:cNvSpPr/>
          <p:nvPr/>
        </p:nvSpPr>
        <p:spPr>
          <a:xfrm>
            <a:off x="1934310" y="2543175"/>
            <a:ext cx="1797032" cy="1643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66151356-BB68-41AC-8CFA-8F5D1B4F0C1C}"/>
              </a:ext>
            </a:extLst>
          </p:cNvPr>
          <p:cNvCxnSpPr>
            <a:cxnSpLocks/>
            <a:stCxn id="10" idx="0"/>
            <a:endCxn id="9" idx="1"/>
          </p:cNvCxnSpPr>
          <p:nvPr/>
        </p:nvCxnSpPr>
        <p:spPr>
          <a:xfrm rot="16200000" flipH="1" flipV="1">
            <a:off x="2231369" y="2300287"/>
            <a:ext cx="358570" cy="844345"/>
          </a:xfrm>
          <a:prstGeom prst="bentConnector4">
            <a:avLst>
              <a:gd name="adj1" fmla="val -63753"/>
              <a:gd name="adj2" fmla="val 13349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59FD9ED-2A57-4FF5-B0C1-7B3040864CC3}"/>
              </a:ext>
            </a:extLst>
          </p:cNvPr>
          <p:cNvSpPr txBox="1"/>
          <p:nvPr/>
        </p:nvSpPr>
        <p:spPr>
          <a:xfrm>
            <a:off x="4835628" y="2495030"/>
            <a:ext cx="237406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Opening a workspace </a:t>
            </a:r>
            <a:r>
              <a:rPr lang="en-US" b="1" dirty="0"/>
              <a:t>folder</a:t>
            </a:r>
            <a:r>
              <a:rPr lang="en-US" dirty="0"/>
              <a:t> from within</a:t>
            </a:r>
          </a:p>
          <a:p>
            <a:pPr algn="ctr"/>
            <a:r>
              <a:rPr lang="en-US" dirty="0"/>
              <a:t>VS Code itself</a:t>
            </a:r>
          </a:p>
        </p:txBody>
      </p:sp>
    </p:spTree>
    <p:extLst>
      <p:ext uri="{BB962C8B-B14F-4D97-AF65-F5344CB8AC3E}">
        <p14:creationId xmlns:p14="http://schemas.microsoft.com/office/powerpoint/2010/main" val="501517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474A325-8A9A-4543-96DE-5AB5724427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488"/>
          <a:stretch/>
        </p:blipFill>
        <p:spPr>
          <a:xfrm>
            <a:off x="763799" y="1884617"/>
            <a:ext cx="4209524" cy="315238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6684" y="1825625"/>
            <a:ext cx="3473244" cy="323307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Within the </a:t>
            </a:r>
            <a:r>
              <a:rPr lang="en-US" sz="2400" b="1" dirty="0"/>
              <a:t>workspace</a:t>
            </a:r>
            <a:r>
              <a:rPr lang="en-US" sz="2400" dirty="0"/>
              <a:t>, the files tab will show you a subfolder for each QIS301-LABS </a:t>
            </a:r>
            <a:r>
              <a:rPr lang="en-US" sz="2400" b="1" dirty="0"/>
              <a:t>session</a:t>
            </a:r>
            <a:r>
              <a:rPr lang="en-US" sz="2400" dirty="0"/>
              <a:t>, along with the Python scripts for that session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Double click on a </a:t>
            </a:r>
            <a:r>
              <a:rPr lang="en-US" sz="2400" b="1" dirty="0"/>
              <a:t>*.py </a:t>
            </a:r>
            <a:r>
              <a:rPr lang="en-US" sz="2400" dirty="0"/>
              <a:t>file to open the script in the main editor window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28BBE6-CA2B-4329-9DBB-7530A28AFD7A}"/>
              </a:ext>
            </a:extLst>
          </p:cNvPr>
          <p:cNvSpPr/>
          <p:nvPr/>
        </p:nvSpPr>
        <p:spPr>
          <a:xfrm>
            <a:off x="820807" y="2231634"/>
            <a:ext cx="359064" cy="3640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2CDC62-A985-4D4A-8F18-2ACD35EAC3E3}"/>
              </a:ext>
            </a:extLst>
          </p:cNvPr>
          <p:cNvSpPr/>
          <p:nvPr/>
        </p:nvSpPr>
        <p:spPr>
          <a:xfrm>
            <a:off x="1376519" y="4369350"/>
            <a:ext cx="1120217" cy="1917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0F1F34-D87D-432D-BD17-27A7C805A461}"/>
              </a:ext>
            </a:extLst>
          </p:cNvPr>
          <p:cNvSpPr/>
          <p:nvPr/>
        </p:nvSpPr>
        <p:spPr>
          <a:xfrm>
            <a:off x="1295401" y="4177621"/>
            <a:ext cx="997974" cy="1917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3482697-33A3-4C46-A0B1-3E59127CC1FD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1179871" y="2413676"/>
            <a:ext cx="614517" cy="1763945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DBDAAC00-5A0B-4B59-AD3A-AA8F2F0F4348}"/>
              </a:ext>
            </a:extLst>
          </p:cNvPr>
          <p:cNvCxnSpPr>
            <a:cxnSpLocks/>
            <a:stCxn id="8" idx="3"/>
            <a:endCxn id="7" idx="3"/>
          </p:cNvCxnSpPr>
          <p:nvPr/>
        </p:nvCxnSpPr>
        <p:spPr>
          <a:xfrm>
            <a:off x="2293375" y="4273486"/>
            <a:ext cx="203361" cy="191729"/>
          </a:xfrm>
          <a:prstGeom prst="bentConnector3">
            <a:avLst>
              <a:gd name="adj1" fmla="val 212411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0C845E1-B4C2-4A72-81CC-BA2F81682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Opening qis301-labs </a:t>
            </a:r>
            <a:r>
              <a:rPr lang="en-US" sz="3200" b="1" dirty="0">
                <a:latin typeface="+mn-lt"/>
              </a:rPr>
              <a:t>files</a:t>
            </a:r>
            <a:r>
              <a:rPr lang="en-US" sz="3200" dirty="0">
                <a:latin typeface="+mn-lt"/>
              </a:rPr>
              <a:t> in VSCode</a:t>
            </a:r>
          </a:p>
        </p:txBody>
      </p:sp>
    </p:spTree>
    <p:extLst>
      <p:ext uri="{BB962C8B-B14F-4D97-AF65-F5344CB8AC3E}">
        <p14:creationId xmlns:p14="http://schemas.microsoft.com/office/powerpoint/2010/main" val="10804548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Configuring Visual Studio Code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021279" cy="127153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The first time you open a Python source file (.py) in a workspace, VSCode may need help finding the </a:t>
            </a:r>
            <a:r>
              <a:rPr lang="en-US" sz="2400" b="1" dirty="0"/>
              <a:t>Python virtual environment (venv) </a:t>
            </a:r>
            <a:r>
              <a:rPr lang="en-US" sz="2400" dirty="0"/>
              <a:t>you created back in slides 11 – 22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1E210-8C8B-4B9D-ADEA-473EA3558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34" y="3070364"/>
            <a:ext cx="4266667" cy="138095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ED9AA12-CD9A-4DE0-A29A-C7012252270E}"/>
              </a:ext>
            </a:extLst>
          </p:cNvPr>
          <p:cNvSpPr txBox="1">
            <a:spLocks/>
          </p:cNvSpPr>
          <p:nvPr/>
        </p:nvSpPr>
        <p:spPr>
          <a:xfrm>
            <a:off x="628649" y="4994070"/>
            <a:ext cx="2999454" cy="1271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It might also assume an incorrect </a:t>
            </a:r>
            <a:r>
              <a:rPr lang="en-US" sz="2400" b="1" dirty="0"/>
              <a:t>venv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You can fix this…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F272B3-CCC6-4CCF-B4EE-2CD9A0FAA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2533" y="4884654"/>
            <a:ext cx="4707395" cy="13809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A7F610B-18B0-4FBB-8344-430D7763C954}"/>
              </a:ext>
            </a:extLst>
          </p:cNvPr>
          <p:cNvSpPr/>
          <p:nvPr/>
        </p:nvSpPr>
        <p:spPr>
          <a:xfrm>
            <a:off x="4572001" y="6055441"/>
            <a:ext cx="1356852" cy="2101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9F10F-76AB-4C51-870C-CC749FBD6109}"/>
              </a:ext>
            </a:extLst>
          </p:cNvPr>
          <p:cNvSpPr txBox="1"/>
          <p:nvPr/>
        </p:nvSpPr>
        <p:spPr>
          <a:xfrm>
            <a:off x="6688394" y="3657600"/>
            <a:ext cx="1703440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This is not the right </a:t>
            </a:r>
            <a:r>
              <a:rPr lang="en-US" b="1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venv</a:t>
            </a:r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 for this workspace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BF05D6F-7E34-45AE-A6C5-95831FCAB7C9}"/>
              </a:ext>
            </a:extLst>
          </p:cNvPr>
          <p:cNvCxnSpPr>
            <a:cxnSpLocks/>
            <a:stCxn id="9" idx="2"/>
            <a:endCxn id="8" idx="0"/>
          </p:cNvCxnSpPr>
          <p:nvPr/>
        </p:nvCxnSpPr>
        <p:spPr>
          <a:xfrm rot="5400000">
            <a:off x="5658016" y="4173342"/>
            <a:ext cx="1474511" cy="2289687"/>
          </a:xfrm>
          <a:prstGeom prst="bentConnector3">
            <a:avLst>
              <a:gd name="adj1" fmla="val 49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0ECB565-955E-4C89-BBA6-CD4327A3A8AC}"/>
              </a:ext>
            </a:extLst>
          </p:cNvPr>
          <p:cNvSpPr/>
          <p:nvPr/>
        </p:nvSpPr>
        <p:spPr>
          <a:xfrm>
            <a:off x="1945481" y="4044474"/>
            <a:ext cx="426244" cy="3155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64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660AC45-9361-4D14-BE30-CA59D830C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259" y="3152312"/>
            <a:ext cx="6547482" cy="31100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Configuring Visual Studio Code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021279" cy="127153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VSCode may suggest other available virtual environments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But click on the one with the path </a:t>
            </a:r>
            <a:r>
              <a:rPr lang="en-US" sz="2400" b="1" dirty="0">
                <a:latin typeface="Consolas" panose="020B0609020204030204" pitchFamily="49" charset="0"/>
              </a:rPr>
              <a:t>./.venv/bin/python</a:t>
            </a:r>
            <a:endParaRPr lang="en-US" sz="2000" b="1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7F610B-18B0-4FBB-8344-430D7763C954}"/>
              </a:ext>
            </a:extLst>
          </p:cNvPr>
          <p:cNvSpPr/>
          <p:nvPr/>
        </p:nvSpPr>
        <p:spPr>
          <a:xfrm>
            <a:off x="1298258" y="4727771"/>
            <a:ext cx="2145489" cy="48608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9F10F-76AB-4C51-870C-CC749FBD6109}"/>
              </a:ext>
            </a:extLst>
          </p:cNvPr>
          <p:cNvSpPr txBox="1"/>
          <p:nvPr/>
        </p:nvSpPr>
        <p:spPr>
          <a:xfrm>
            <a:off x="5353665" y="3804441"/>
            <a:ext cx="1703440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>
                  <a:solidFill>
                    <a:srgbClr val="00B050"/>
                  </a:solidFill>
                </a:ln>
                <a:solidFill>
                  <a:srgbClr val="00B050"/>
                </a:solidFill>
              </a:rPr>
              <a:t>This is the right </a:t>
            </a:r>
            <a:r>
              <a:rPr lang="en-US" b="1" dirty="0">
                <a:ln>
                  <a:solidFill>
                    <a:srgbClr val="00B050"/>
                  </a:solidFill>
                </a:ln>
                <a:solidFill>
                  <a:srgbClr val="00B050"/>
                </a:solidFill>
              </a:rPr>
              <a:t>venv</a:t>
            </a:r>
            <a:r>
              <a:rPr lang="en-US" dirty="0">
                <a:ln>
                  <a:solidFill>
                    <a:srgbClr val="00B050"/>
                  </a:solidFill>
                </a:ln>
                <a:solidFill>
                  <a:srgbClr val="00B050"/>
                </a:solidFill>
              </a:rPr>
              <a:t> for this workspace!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BF05D6F-7E34-45AE-A6C5-95831FCAB7C9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rot="10800000" flipV="1">
            <a:off x="3443747" y="4266105"/>
            <a:ext cx="1909918" cy="704707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9124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E13806-877C-4A56-826F-C70B73B13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62" y="3327771"/>
            <a:ext cx="7790476" cy="140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Configuring Visual Studio Code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7136" y="1825625"/>
            <a:ext cx="7049729" cy="127153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1800" dirty="0"/>
              <a:t>On Windows, you might have to manually specify the full path to the virtual environment for this workspace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1800" dirty="0"/>
              <a:t>Enter  </a:t>
            </a:r>
            <a:r>
              <a:rPr lang="en-US" sz="1800" b="1" dirty="0">
                <a:latin typeface="Consolas" panose="020B0609020204030204" pitchFamily="49" charset="0"/>
              </a:rPr>
              <a:t>~/Desktop/qis301-labs/.venv/bin</a:t>
            </a:r>
            <a:endParaRPr lang="en-US" sz="1600" b="1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lang="en-US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BF05D6F-7E34-45AE-A6C5-95831FCAB7C9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3316158" y="3265204"/>
            <a:ext cx="1077405" cy="165920"/>
          </a:xfrm>
          <a:prstGeom prst="bentConnector3">
            <a:avLst>
              <a:gd name="adj1" fmla="val 32204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8D52F1E-D842-4BEE-BACF-1D7915CFAB4E}"/>
              </a:ext>
            </a:extLst>
          </p:cNvPr>
          <p:cNvSpPr/>
          <p:nvPr/>
        </p:nvSpPr>
        <p:spPr>
          <a:xfrm>
            <a:off x="1902542" y="2461394"/>
            <a:ext cx="4070556" cy="34806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5DD1C2-1F15-457A-B53C-05C8D08961A9}"/>
              </a:ext>
            </a:extLst>
          </p:cNvPr>
          <p:cNvSpPr/>
          <p:nvPr/>
        </p:nvSpPr>
        <p:spPr>
          <a:xfrm>
            <a:off x="2765322" y="3886867"/>
            <a:ext cx="2013155" cy="26480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1167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F7184C-3E25-46E6-AEDF-DD753985A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976" y="2762515"/>
            <a:ext cx="5566045" cy="17319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Configuring Visual Studio Code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021279" cy="763239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You'll know the environment is set correctly when you see this at the bottom left of the VS Code window: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7F610B-18B0-4FBB-8344-430D7763C954}"/>
              </a:ext>
            </a:extLst>
          </p:cNvPr>
          <p:cNvSpPr/>
          <p:nvPr/>
        </p:nvSpPr>
        <p:spPr>
          <a:xfrm>
            <a:off x="3864077" y="4151674"/>
            <a:ext cx="2337620" cy="34282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9F10F-76AB-4C51-870C-CC749FBD6109}"/>
              </a:ext>
            </a:extLst>
          </p:cNvPr>
          <p:cNvSpPr txBox="1"/>
          <p:nvPr/>
        </p:nvSpPr>
        <p:spPr>
          <a:xfrm>
            <a:off x="6457950" y="2548785"/>
            <a:ext cx="1703440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>
                  <a:solidFill>
                    <a:srgbClr val="00B050"/>
                  </a:solidFill>
                </a:ln>
                <a:solidFill>
                  <a:srgbClr val="00B050"/>
                </a:solidFill>
              </a:rPr>
              <a:t>This is the right </a:t>
            </a:r>
            <a:r>
              <a:rPr lang="en-US" b="1" dirty="0">
                <a:ln>
                  <a:solidFill>
                    <a:srgbClr val="00B050"/>
                  </a:solidFill>
                </a:ln>
                <a:solidFill>
                  <a:srgbClr val="00B050"/>
                </a:solidFill>
              </a:rPr>
              <a:t>venv</a:t>
            </a:r>
            <a:r>
              <a:rPr lang="en-US" dirty="0">
                <a:ln>
                  <a:solidFill>
                    <a:srgbClr val="00B050"/>
                  </a:solidFill>
                </a:ln>
                <a:solidFill>
                  <a:srgbClr val="00B050"/>
                </a:solidFill>
              </a:rPr>
              <a:t> for this workspace!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BF05D6F-7E34-45AE-A6C5-95831FCAB7C9}"/>
              </a:ext>
            </a:extLst>
          </p:cNvPr>
          <p:cNvCxnSpPr>
            <a:cxnSpLocks/>
            <a:stCxn id="9" idx="2"/>
            <a:endCxn id="8" idx="0"/>
          </p:cNvCxnSpPr>
          <p:nvPr/>
        </p:nvCxnSpPr>
        <p:spPr>
          <a:xfrm rot="5400000">
            <a:off x="5831500" y="2673503"/>
            <a:ext cx="679559" cy="2276783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DEA47C3-0F24-4BE3-8253-450CBD5D6E4F}"/>
              </a:ext>
            </a:extLst>
          </p:cNvPr>
          <p:cNvSpPr txBox="1">
            <a:spLocks/>
          </p:cNvSpPr>
          <p:nvPr/>
        </p:nvSpPr>
        <p:spPr>
          <a:xfrm>
            <a:off x="628649" y="4809942"/>
            <a:ext cx="8021279" cy="1271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Placing the workspace virtual environment in a project </a:t>
            </a:r>
            <a:r>
              <a:rPr lang="en-US" sz="2400" i="1" dirty="0"/>
              <a:t>subfolder</a:t>
            </a:r>
            <a:r>
              <a:rPr lang="en-US" sz="2400" dirty="0"/>
              <a:t> called </a:t>
            </a:r>
            <a:r>
              <a:rPr lang="en-US" sz="2400" b="1" dirty="0"/>
              <a:t>.venv</a:t>
            </a:r>
            <a:r>
              <a:rPr lang="en-US" sz="2400" dirty="0"/>
              <a:t> is a common practice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You should only have to set this once per </a:t>
            </a:r>
            <a:r>
              <a:rPr lang="en-US" sz="2400" b="1" dirty="0"/>
              <a:t>workspace</a:t>
            </a:r>
            <a:endParaRPr lang="en-US" sz="2400" b="1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000" b="1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7919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937216-07AD-4EF8-B71E-C97D91979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50" y="2091285"/>
            <a:ext cx="7115878" cy="430951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Installing Required Software – Step </a:t>
            </a:r>
            <a:r>
              <a:rPr lang="en-US" sz="3200" b="1" dirty="0">
                <a:latin typeface="+mn-lt"/>
              </a:rPr>
              <a:t>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3906E1-1095-4B41-813B-12C0663E123A}"/>
              </a:ext>
            </a:extLst>
          </p:cNvPr>
          <p:cNvSpPr/>
          <p:nvPr/>
        </p:nvSpPr>
        <p:spPr>
          <a:xfrm>
            <a:off x="2991535" y="1465700"/>
            <a:ext cx="31609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https://git-scm.com/downloads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47EDA8-D738-468B-99DD-EA9198F04A96}"/>
              </a:ext>
            </a:extLst>
          </p:cNvPr>
          <p:cNvSpPr/>
          <p:nvPr/>
        </p:nvSpPr>
        <p:spPr>
          <a:xfrm>
            <a:off x="3060290" y="3406879"/>
            <a:ext cx="2212258" cy="4457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ED44B49-CF83-4656-B245-B445FD8E821C}"/>
              </a:ext>
            </a:extLst>
          </p:cNvPr>
          <p:cNvCxnSpPr/>
          <p:nvPr/>
        </p:nvCxnSpPr>
        <p:spPr>
          <a:xfrm flipH="1">
            <a:off x="4571998" y="3016045"/>
            <a:ext cx="501447" cy="3318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5393D65D-E77F-4BC3-B706-784C44DC2DF6}"/>
              </a:ext>
            </a:extLst>
          </p:cNvPr>
          <p:cNvSpPr/>
          <p:nvPr/>
        </p:nvSpPr>
        <p:spPr>
          <a:xfrm>
            <a:off x="1339716" y="4164826"/>
            <a:ext cx="1651819" cy="770500"/>
          </a:xfrm>
          <a:prstGeom prst="wedgeRectCallout">
            <a:avLst>
              <a:gd name="adj1" fmla="val 43899"/>
              <a:gd name="adj2" fmla="val -8106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Accept any default settings</a:t>
            </a:r>
          </a:p>
        </p:txBody>
      </p:sp>
    </p:spTree>
    <p:extLst>
      <p:ext uri="{BB962C8B-B14F-4D97-AF65-F5344CB8AC3E}">
        <p14:creationId xmlns:p14="http://schemas.microsoft.com/office/powerpoint/2010/main" val="316774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A047B97-4DA8-4DB0-AFAC-6201AC0A3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541" y="2757062"/>
            <a:ext cx="7660917" cy="2468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Running a Python Script in VSCode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021279" cy="127153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To execute a Python program in the workspace, click the </a:t>
            </a:r>
            <a:r>
              <a:rPr lang="en-US" sz="2400" b="1" dirty="0">
                <a:solidFill>
                  <a:srgbClr val="00B050"/>
                </a:solidFill>
              </a:rPr>
              <a:t>green</a:t>
            </a:r>
            <a:r>
              <a:rPr lang="en-US" sz="2400" dirty="0"/>
              <a:t> arrow in the top-right of the editor window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7F610B-18B0-4FBB-8344-430D7763C954}"/>
              </a:ext>
            </a:extLst>
          </p:cNvPr>
          <p:cNvSpPr/>
          <p:nvPr/>
        </p:nvSpPr>
        <p:spPr>
          <a:xfrm>
            <a:off x="1224116" y="4856332"/>
            <a:ext cx="1084008" cy="22484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BF05D6F-7E34-45AE-A6C5-95831FCAB7C9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 flipV="1">
            <a:off x="2308124" y="3114788"/>
            <a:ext cx="1435508" cy="1853965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DEA47C3-0F24-4BE3-8253-450CBD5D6E4F}"/>
              </a:ext>
            </a:extLst>
          </p:cNvPr>
          <p:cNvSpPr txBox="1">
            <a:spLocks/>
          </p:cNvSpPr>
          <p:nvPr/>
        </p:nvSpPr>
        <p:spPr>
          <a:xfrm>
            <a:off x="628649" y="5377754"/>
            <a:ext cx="8021279" cy="7185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You can also run the program in the debugger by pressing </a:t>
            </a:r>
            <a:r>
              <a:rPr lang="en-US" sz="2400" b="1" dirty="0"/>
              <a:t>F5</a:t>
            </a:r>
            <a:endParaRPr lang="en-US" sz="2000" b="1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FA5AAE-0385-4762-A58D-329DAB362674}"/>
              </a:ext>
            </a:extLst>
          </p:cNvPr>
          <p:cNvSpPr/>
          <p:nvPr/>
        </p:nvSpPr>
        <p:spPr>
          <a:xfrm>
            <a:off x="3743632" y="3002367"/>
            <a:ext cx="1204452" cy="22484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9E75AA93-A0C8-4283-8B42-23D6F643F42A}"/>
              </a:ext>
            </a:extLst>
          </p:cNvPr>
          <p:cNvCxnSpPr>
            <a:cxnSpLocks/>
            <a:stCxn id="14" idx="3"/>
            <a:endCxn id="22" idx="2"/>
          </p:cNvCxnSpPr>
          <p:nvPr/>
        </p:nvCxnSpPr>
        <p:spPr>
          <a:xfrm>
            <a:off x="4948084" y="3114788"/>
            <a:ext cx="2691581" cy="112979"/>
          </a:xfrm>
          <a:prstGeom prst="bentConnector4">
            <a:avLst>
              <a:gd name="adj1" fmla="val 46918"/>
              <a:gd name="adj2" fmla="val 302338"/>
            </a:avLst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4FECE40-AFB4-4296-863D-CEECFF4BE611}"/>
              </a:ext>
            </a:extLst>
          </p:cNvPr>
          <p:cNvSpPr/>
          <p:nvPr/>
        </p:nvSpPr>
        <p:spPr>
          <a:xfrm>
            <a:off x="7473744" y="3017115"/>
            <a:ext cx="331842" cy="21065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9303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181051F-E5AF-4A6B-A548-7CD4B0228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894" y="1402630"/>
            <a:ext cx="7060211" cy="49435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Running a Python Script in VSCode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7F610B-18B0-4FBB-8344-430D7763C954}"/>
              </a:ext>
            </a:extLst>
          </p:cNvPr>
          <p:cNvSpPr/>
          <p:nvPr/>
        </p:nvSpPr>
        <p:spPr>
          <a:xfrm>
            <a:off x="4188544" y="2228485"/>
            <a:ext cx="1319980" cy="22484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BF05D6F-7E34-45AE-A6C5-95831FCAB7C9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 flipH="1">
            <a:off x="3839497" y="2340906"/>
            <a:ext cx="1669027" cy="2366852"/>
          </a:xfrm>
          <a:prstGeom prst="bentConnector5">
            <a:avLst>
              <a:gd name="adj1" fmla="val -13697"/>
              <a:gd name="adj2" fmla="val 50000"/>
              <a:gd name="adj3" fmla="val 113697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3FA5AAE-0385-4762-A58D-329DAB362674}"/>
              </a:ext>
            </a:extLst>
          </p:cNvPr>
          <p:cNvSpPr/>
          <p:nvPr/>
        </p:nvSpPr>
        <p:spPr>
          <a:xfrm>
            <a:off x="3839497" y="4595337"/>
            <a:ext cx="791497" cy="22484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0FBDEB-2006-45B4-A4D3-BCB3DE0F5B18}"/>
              </a:ext>
            </a:extLst>
          </p:cNvPr>
          <p:cNvSpPr txBox="1"/>
          <p:nvPr/>
        </p:nvSpPr>
        <p:spPr>
          <a:xfrm>
            <a:off x="6023649" y="2228485"/>
            <a:ext cx="7816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n>
                  <a:solidFill>
                    <a:srgbClr val="00B050"/>
                  </a:solidFill>
                </a:ln>
                <a:solidFill>
                  <a:srgbClr val="00B050"/>
                </a:solidFill>
                <a:sym typeface="Wingdings" panose="05000000000000000000" pitchFamily="2" charset="2"/>
              </a:rPr>
              <a:t></a:t>
            </a:r>
            <a:endParaRPr lang="en-US" sz="4400" dirty="0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1038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Learning Git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z="1400" b="1" smtClean="0">
                <a:solidFill>
                  <a:schemeClr val="tx1"/>
                </a:solidFill>
              </a:rPr>
              <a:t>42</a:t>
            </a:fld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C5C0B3-2988-4031-A547-FBC2A5D2E058}"/>
              </a:ext>
            </a:extLst>
          </p:cNvPr>
          <p:cNvSpPr txBox="1"/>
          <p:nvPr/>
        </p:nvSpPr>
        <p:spPr>
          <a:xfrm>
            <a:off x="1944021" y="1468581"/>
            <a:ext cx="525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https://git-scm.com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05457D-BB5C-4DD5-BB7A-503081296C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086"/>
          <a:stretch/>
        </p:blipFill>
        <p:spPr>
          <a:xfrm>
            <a:off x="1254534" y="1908580"/>
            <a:ext cx="6634931" cy="45842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B0CA0A-0017-42A1-BDA7-CCE5A19882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464" y="3165894"/>
            <a:ext cx="8657070" cy="213378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BDF1349-93A2-4D5E-AC39-C0D534FF66E7}"/>
              </a:ext>
            </a:extLst>
          </p:cNvPr>
          <p:cNvSpPr/>
          <p:nvPr/>
        </p:nvSpPr>
        <p:spPr>
          <a:xfrm>
            <a:off x="1681316" y="2411361"/>
            <a:ext cx="3288890" cy="5300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64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Learning Git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z="1400" b="1" smtClean="0">
                <a:solidFill>
                  <a:schemeClr val="tx1"/>
                </a:solidFill>
              </a:rPr>
              <a:t>43</a:t>
            </a:fld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9A807A-A79D-4E49-B343-8D0B060389E3}"/>
              </a:ext>
            </a:extLst>
          </p:cNvPr>
          <p:cNvSpPr txBox="1"/>
          <p:nvPr/>
        </p:nvSpPr>
        <p:spPr>
          <a:xfrm>
            <a:off x="1944021" y="1468581"/>
            <a:ext cx="525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https://www.osti.gov/doecode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BA6E17-E1D7-4D84-9BE5-029E49028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757" y="1899121"/>
            <a:ext cx="7576485" cy="4457230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3767A16-F71F-46B2-8ABD-88BE6F692985}"/>
              </a:ext>
            </a:extLst>
          </p:cNvPr>
          <p:cNvSpPr/>
          <p:nvPr/>
        </p:nvSpPr>
        <p:spPr>
          <a:xfrm>
            <a:off x="1341489" y="4482177"/>
            <a:ext cx="5214169" cy="2299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4FA61D-5F67-4F08-8664-008CD389D53D}"/>
              </a:ext>
            </a:extLst>
          </p:cNvPr>
          <p:cNvCxnSpPr/>
          <p:nvPr/>
        </p:nvCxnSpPr>
        <p:spPr>
          <a:xfrm flipH="1">
            <a:off x="6186948" y="1777181"/>
            <a:ext cx="626807" cy="3465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25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Learning Git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z="1400" b="1" smtClean="0">
                <a:solidFill>
                  <a:schemeClr val="tx1"/>
                </a:solidFill>
              </a:rPr>
              <a:t>44</a:t>
            </a:fld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C5C0B3-2988-4031-A547-FBC2A5D2E058}"/>
              </a:ext>
            </a:extLst>
          </p:cNvPr>
          <p:cNvSpPr txBox="1"/>
          <p:nvPr/>
        </p:nvSpPr>
        <p:spPr>
          <a:xfrm>
            <a:off x="1944021" y="1468581"/>
            <a:ext cx="525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https://git-scm.com/book/en/v2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906B29-B0E0-4667-80C2-CD3476D58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3183" y="1963070"/>
            <a:ext cx="6717634" cy="43932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A14DF9F-EA2B-42CB-8354-84DB55C5A859}"/>
              </a:ext>
            </a:extLst>
          </p:cNvPr>
          <p:cNvSpPr/>
          <p:nvPr/>
        </p:nvSpPr>
        <p:spPr>
          <a:xfrm>
            <a:off x="5965723" y="4218039"/>
            <a:ext cx="1297858" cy="3097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22302A-AB90-4B33-912D-DCD587490DB8}"/>
              </a:ext>
            </a:extLst>
          </p:cNvPr>
          <p:cNvCxnSpPr>
            <a:cxnSpLocks/>
          </p:cNvCxnSpPr>
          <p:nvPr/>
        </p:nvCxnSpPr>
        <p:spPr>
          <a:xfrm>
            <a:off x="5375787" y="4542708"/>
            <a:ext cx="648929" cy="22102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55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Learning Python Virtual Environments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z="1400" b="1" smtClean="0">
                <a:solidFill>
                  <a:schemeClr val="tx1"/>
                </a:solidFill>
              </a:rPr>
              <a:t>45</a:t>
            </a:fld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C5C0B3-2988-4031-A547-FBC2A5D2E058}"/>
              </a:ext>
            </a:extLst>
          </p:cNvPr>
          <p:cNvSpPr txBox="1"/>
          <p:nvPr/>
        </p:nvSpPr>
        <p:spPr>
          <a:xfrm>
            <a:off x="700549" y="1346493"/>
            <a:ext cx="7814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https://www.youtube.com/results?search_query=python+virtual+environments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5DB3EA-D9C4-47AF-8722-A81F29D0E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080" y="1895962"/>
            <a:ext cx="5439840" cy="47665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792729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Closing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Try to get the software installed locally on your own PC – don't get scared or give up in the face of initial difficulties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You are not alone, use Google search for hints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However, if you cannot get it to work on your own PC, don't worry!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BNL has provisioned a Linux-based PC in Amazon's cloud for each student that you can use for the duration of this course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All the required software is already installed on your remote PC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However, you should continue to view the PowerPoint slides for each session on your local PC because the remote PCs </a:t>
            </a:r>
            <a:r>
              <a:rPr lang="en-US" sz="2000" b="1" dirty="0">
                <a:solidFill>
                  <a:srgbClr val="FF0000"/>
                </a:solidFill>
              </a:rPr>
              <a:t>do not</a:t>
            </a:r>
            <a:r>
              <a:rPr lang="en-US" sz="2000" dirty="0"/>
              <a:t> have Microsoft Office installed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I highly recommend you get this working on your own PC!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25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4FD4CFE-0806-458B-9F24-7F5233ED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66" y="2367205"/>
            <a:ext cx="8411269" cy="35542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Installing Required Software – Step </a:t>
            </a:r>
            <a:r>
              <a:rPr lang="en-US" sz="3200" b="1" dirty="0">
                <a:latin typeface="+mn-lt"/>
              </a:rPr>
              <a:t>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3906E1-1095-4B41-813B-12C0663E123A}"/>
              </a:ext>
            </a:extLst>
          </p:cNvPr>
          <p:cNvSpPr/>
          <p:nvPr/>
        </p:nvSpPr>
        <p:spPr>
          <a:xfrm>
            <a:off x="1737281" y="1465700"/>
            <a:ext cx="5669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https://www.python.org/downloads/release/python-3810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6BC504-1515-4585-98B9-30A221859A06}"/>
              </a:ext>
            </a:extLst>
          </p:cNvPr>
          <p:cNvSpPr/>
          <p:nvPr/>
        </p:nvSpPr>
        <p:spPr>
          <a:xfrm>
            <a:off x="345401" y="3653548"/>
            <a:ext cx="2442044" cy="2654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72D161-94E0-444C-8E53-2B294BA83F01}"/>
              </a:ext>
            </a:extLst>
          </p:cNvPr>
          <p:cNvSpPr/>
          <p:nvPr/>
        </p:nvSpPr>
        <p:spPr>
          <a:xfrm>
            <a:off x="366365" y="5596191"/>
            <a:ext cx="2442044" cy="2654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7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89D921E-95C3-4517-A30B-599616240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569" y="2236161"/>
            <a:ext cx="6342857" cy="39047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Installing Required Software – Step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3906E1-1095-4B41-813B-12C0663E123A}"/>
              </a:ext>
            </a:extLst>
          </p:cNvPr>
          <p:cNvSpPr/>
          <p:nvPr/>
        </p:nvSpPr>
        <p:spPr>
          <a:xfrm>
            <a:off x="1737281" y="1465700"/>
            <a:ext cx="5669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https://www.python.org/downloads/release/python-3810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72D161-94E0-444C-8E53-2B294BA83F01}"/>
              </a:ext>
            </a:extLst>
          </p:cNvPr>
          <p:cNvSpPr/>
          <p:nvPr/>
        </p:nvSpPr>
        <p:spPr>
          <a:xfrm>
            <a:off x="3113752" y="3483994"/>
            <a:ext cx="3685253" cy="4909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5448AE77-4B50-4B2C-B7B7-833EA8ACB637}"/>
              </a:ext>
            </a:extLst>
          </p:cNvPr>
          <p:cNvSpPr/>
          <p:nvPr/>
        </p:nvSpPr>
        <p:spPr>
          <a:xfrm>
            <a:off x="752168" y="5722374"/>
            <a:ext cx="1651819" cy="770500"/>
          </a:xfrm>
          <a:prstGeom prst="wedgeRectCallout">
            <a:avLst>
              <a:gd name="adj1" fmla="val 92113"/>
              <a:gd name="adj2" fmla="val -29378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Be sure this is unchecked!</a:t>
            </a:r>
          </a:p>
        </p:txBody>
      </p:sp>
    </p:spTree>
    <p:extLst>
      <p:ext uri="{BB962C8B-B14F-4D97-AF65-F5344CB8AC3E}">
        <p14:creationId xmlns:p14="http://schemas.microsoft.com/office/powerpoint/2010/main" val="219965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C3E70B-93CE-473D-8709-83A467265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9" y="2280400"/>
            <a:ext cx="7685362" cy="293908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Installing Required Software – Step </a:t>
            </a:r>
            <a:r>
              <a:rPr lang="en-US" sz="3200" b="1" dirty="0">
                <a:latin typeface="+mn-lt"/>
              </a:rPr>
              <a:t>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3906E1-1095-4B41-813B-12C0663E123A}"/>
              </a:ext>
            </a:extLst>
          </p:cNvPr>
          <p:cNvSpPr/>
          <p:nvPr/>
        </p:nvSpPr>
        <p:spPr>
          <a:xfrm>
            <a:off x="2567797" y="1465700"/>
            <a:ext cx="4008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https://code.visualstudio.com/download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ED44B49-CF83-4656-B245-B445FD8E821C}"/>
              </a:ext>
            </a:extLst>
          </p:cNvPr>
          <p:cNvCxnSpPr>
            <a:cxnSpLocks/>
          </p:cNvCxnSpPr>
          <p:nvPr/>
        </p:nvCxnSpPr>
        <p:spPr>
          <a:xfrm flipV="1">
            <a:off x="1253818" y="4225917"/>
            <a:ext cx="549347" cy="3046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DF35CA7-A5D2-4CF6-BC93-7184AB84A832}"/>
              </a:ext>
            </a:extLst>
          </p:cNvPr>
          <p:cNvCxnSpPr>
            <a:cxnSpLocks/>
          </p:cNvCxnSpPr>
          <p:nvPr/>
        </p:nvCxnSpPr>
        <p:spPr>
          <a:xfrm flipV="1">
            <a:off x="5749618" y="4225917"/>
            <a:ext cx="549347" cy="3046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39B196E3-54CF-4F99-A8BC-0B502CA93935}"/>
              </a:ext>
            </a:extLst>
          </p:cNvPr>
          <p:cNvSpPr/>
          <p:nvPr/>
        </p:nvSpPr>
        <p:spPr>
          <a:xfrm>
            <a:off x="2109019" y="5664859"/>
            <a:ext cx="1651819" cy="770500"/>
          </a:xfrm>
          <a:prstGeom prst="wedgeRectCallout">
            <a:avLst>
              <a:gd name="adj1" fmla="val 43899"/>
              <a:gd name="adj2" fmla="val -8106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Accept any default settings</a:t>
            </a:r>
          </a:p>
        </p:txBody>
      </p:sp>
    </p:spTree>
    <p:extLst>
      <p:ext uri="{BB962C8B-B14F-4D97-AF65-F5344CB8AC3E}">
        <p14:creationId xmlns:p14="http://schemas.microsoft.com/office/powerpoint/2010/main" val="1127523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Virtual Environments in Python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96493F-297B-4578-A011-FC0ECFA6EE2F}"/>
              </a:ext>
            </a:extLst>
          </p:cNvPr>
          <p:cNvSpPr txBox="1"/>
          <p:nvPr/>
        </p:nvSpPr>
        <p:spPr>
          <a:xfrm>
            <a:off x="5687346" y="1727371"/>
            <a:ext cx="24611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Python virtual environment </a:t>
            </a:r>
            <a:r>
              <a:rPr lang="en-US" b="1" dirty="0"/>
              <a:t>(which is just a folder)</a:t>
            </a:r>
            <a:r>
              <a:rPr lang="en-US" dirty="0"/>
              <a:t> you create will contain a complete stand-alone copy of the entire Python toolset and any modules you install…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DA7F8-1FD2-4EC3-9266-EDBF426E07F3}"/>
              </a:ext>
            </a:extLst>
          </p:cNvPr>
          <p:cNvSpPr txBox="1"/>
          <p:nvPr/>
        </p:nvSpPr>
        <p:spPr>
          <a:xfrm>
            <a:off x="723284" y="4123938"/>
            <a:ext cx="4763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 so, when you </a:t>
            </a:r>
            <a:r>
              <a:rPr lang="en-US" b="1" u="sng" dirty="0"/>
              <a:t>activate</a:t>
            </a:r>
            <a:r>
              <a:rPr lang="en-US" dirty="0"/>
              <a:t> a virtual environment, you are isolating changes, so they affect just that one environment, not your whole system.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0D349C-2C81-48B7-8C93-E3F5F4B9B873}"/>
              </a:ext>
            </a:extLst>
          </p:cNvPr>
          <p:cNvSpPr txBox="1"/>
          <p:nvPr/>
        </p:nvSpPr>
        <p:spPr>
          <a:xfrm>
            <a:off x="4933334" y="5302045"/>
            <a:ext cx="35820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will now create a Python virtual environment for </a:t>
            </a:r>
            <a:r>
              <a:rPr lang="en-US" b="1" dirty="0"/>
              <a:t>qis301</a:t>
            </a:r>
            <a:r>
              <a:rPr lang="en-US" dirty="0"/>
              <a:t>, based upon your local OS…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7964EB6-D591-4798-B66D-A24677A76B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698" b="40052"/>
          <a:stretch/>
        </p:blipFill>
        <p:spPr>
          <a:xfrm>
            <a:off x="723285" y="1719640"/>
            <a:ext cx="4461700" cy="2021113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42FD971-2218-4F6F-A9CD-A1CD8A68AA9B}"/>
              </a:ext>
            </a:extLst>
          </p:cNvPr>
          <p:cNvCxnSpPr/>
          <p:nvPr/>
        </p:nvCxnSpPr>
        <p:spPr>
          <a:xfrm>
            <a:off x="3598606" y="1946787"/>
            <a:ext cx="30234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142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For Windows Desktops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021279" cy="453072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You must install </a:t>
            </a:r>
            <a:r>
              <a:rPr lang="en-US" sz="2400" b="1" dirty="0"/>
              <a:t>Windows Terminal </a:t>
            </a:r>
            <a:r>
              <a:rPr lang="en-US" sz="2400" dirty="0"/>
              <a:t>and </a:t>
            </a:r>
            <a:r>
              <a:rPr lang="en-US" sz="2400" b="1" dirty="0"/>
              <a:t>PowerShell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Windows Terminal can be installed from here: </a:t>
            </a:r>
            <a:r>
              <a:rPr lang="en-US" sz="2000" dirty="0">
                <a:hlinkClick r:id="rId2"/>
              </a:rPr>
              <a:t>Microsoft Store</a:t>
            </a:r>
            <a:r>
              <a:rPr lang="en-US" sz="2000" dirty="0"/>
              <a:t> 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PowerShell can be installed from here: </a:t>
            </a:r>
            <a:r>
              <a:rPr lang="en-US" sz="2000" dirty="0">
                <a:hlinkClick r:id="rId3"/>
              </a:rPr>
              <a:t>Microsoft Store</a:t>
            </a:r>
            <a:endParaRPr lang="en-US" sz="2000" dirty="0"/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Verify you have </a:t>
            </a:r>
            <a:r>
              <a:rPr lang="en-US" sz="2400" b="1" dirty="0"/>
              <a:t>Python 3.8 </a:t>
            </a:r>
            <a:r>
              <a:rPr lang="en-US" sz="2400" dirty="0"/>
              <a:t>installed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Don't depend on your PATH to find the needed Python 3.8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On Windows, Python interpreters are normally stored at:</a:t>
            </a:r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None/>
            </a:pPr>
            <a:r>
              <a:rPr lang="en-US" sz="1600" b="1" dirty="0">
                <a:latin typeface="Consolas" panose="020B0609020204030204" pitchFamily="49" charset="0"/>
              </a:rPr>
              <a:t>	~/AppData/Local/Programs/Python</a:t>
            </a:r>
            <a:endParaRPr lang="en-US" sz="2000" b="1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The next screen shows how to test your </a:t>
            </a:r>
            <a:r>
              <a:rPr lang="en-US" sz="2400" b="1" dirty="0"/>
              <a:t>Python 3.8 </a:t>
            </a:r>
            <a:r>
              <a:rPr lang="en-US" sz="2400" dirty="0"/>
              <a:t>install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Enter the following commands into </a:t>
            </a:r>
            <a:r>
              <a:rPr lang="en-US" sz="2000" b="1" dirty="0">
                <a:solidFill>
                  <a:srgbClr val="0070C0"/>
                </a:solidFill>
              </a:rPr>
              <a:t>Windows Terminal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(PowerShell)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000" dirty="0"/>
              <a:t>You </a:t>
            </a:r>
            <a:r>
              <a:rPr lang="en-US" sz="2000" i="1" dirty="0">
                <a:solidFill>
                  <a:srgbClr val="FF0000"/>
                </a:solidFill>
              </a:rPr>
              <a:t>cannot</a:t>
            </a:r>
            <a:r>
              <a:rPr lang="en-US" sz="2000" dirty="0"/>
              <a:t> use the old Windows "Command Prompt" 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lang="en-US"/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042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5378</TotalTime>
  <Words>1939</Words>
  <Application>Microsoft Office PowerPoint</Application>
  <PresentationFormat>On-screen Show (4:3)</PresentationFormat>
  <Paragraphs>285</Paragraphs>
  <Slides>46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Calibri</vt:lpstr>
      <vt:lpstr>Calibri Light</vt:lpstr>
      <vt:lpstr>Consolas</vt:lpstr>
      <vt:lpstr>Office Theme</vt:lpstr>
      <vt:lpstr>PowerPoint Presentation</vt:lpstr>
      <vt:lpstr>Agenda</vt:lpstr>
      <vt:lpstr>What We Are About To Do</vt:lpstr>
      <vt:lpstr>Installing Required Software – Step 1</vt:lpstr>
      <vt:lpstr>Installing Required Software – Step 2</vt:lpstr>
      <vt:lpstr>Installing Required Software – Step 2</vt:lpstr>
      <vt:lpstr>Installing Required Software – Step 3</vt:lpstr>
      <vt:lpstr>Virtual Environments in Python</vt:lpstr>
      <vt:lpstr>For Windows Desktops</vt:lpstr>
      <vt:lpstr>For Windows Desktops</vt:lpstr>
      <vt:lpstr>For Windows Desktops</vt:lpstr>
      <vt:lpstr>For Windows Desktops</vt:lpstr>
      <vt:lpstr>For Windows Desktops</vt:lpstr>
      <vt:lpstr>For Windows Desktops</vt:lpstr>
      <vt:lpstr>For Windows Desktops</vt:lpstr>
      <vt:lpstr>For Windows Desktops</vt:lpstr>
      <vt:lpstr>For macOS (M1) Desktops</vt:lpstr>
      <vt:lpstr>For macOS (M1) Desktops</vt:lpstr>
      <vt:lpstr>For macOS (M1) Desktops</vt:lpstr>
      <vt:lpstr>For macOS (all) Desktops</vt:lpstr>
      <vt:lpstr>For macOS (all) Desktops</vt:lpstr>
      <vt:lpstr>For macOS (all) Desktops</vt:lpstr>
      <vt:lpstr>For macOS (all) Desktops</vt:lpstr>
      <vt:lpstr>For macOS (all) Desktops</vt:lpstr>
      <vt:lpstr>For macOS (all) Desktops</vt:lpstr>
      <vt:lpstr>For macOS (all) Desktops</vt:lpstr>
      <vt:lpstr>For macOS (all) Desktops</vt:lpstr>
      <vt:lpstr>Configuring Visual Studio Code Extensions</vt:lpstr>
      <vt:lpstr>Configuring Visual Studio Code Extensions</vt:lpstr>
      <vt:lpstr>Configuring Visual Studio Code Extensions</vt:lpstr>
      <vt:lpstr>Configuring Visual Studio Code Extensions</vt:lpstr>
      <vt:lpstr>Opening qis301-labs folder in VSCode</vt:lpstr>
      <vt:lpstr>Opening qis301-labs folder in VSCode</vt:lpstr>
      <vt:lpstr>Opening qis301-labs folder in VSCode</vt:lpstr>
      <vt:lpstr>Opening qis301-labs files in VSCode</vt:lpstr>
      <vt:lpstr>Configuring Visual Studio Code Extensions</vt:lpstr>
      <vt:lpstr>Configuring Visual Studio Code Extensions</vt:lpstr>
      <vt:lpstr>Configuring Visual Studio Code Extensions</vt:lpstr>
      <vt:lpstr>Configuring Visual Studio Code Extensions</vt:lpstr>
      <vt:lpstr>Running a Python Script in VSCode</vt:lpstr>
      <vt:lpstr>Running a Python Script in VSCode</vt:lpstr>
      <vt:lpstr>Learning Git</vt:lpstr>
      <vt:lpstr>Learning Git</vt:lpstr>
      <vt:lpstr>Learning Git</vt:lpstr>
      <vt:lpstr>Learning Python Virtual Environments</vt:lpstr>
      <vt:lpstr>Closing Thoughts</vt:lpstr>
    </vt:vector>
  </TitlesOfParts>
  <Company>Personal Use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MSN Biersach</dc:creator>
  <cp:lastModifiedBy>David MSN Biersach</cp:lastModifiedBy>
  <cp:revision>837</cp:revision>
  <cp:lastPrinted>2015-06-01T00:45:11Z</cp:lastPrinted>
  <dcterms:created xsi:type="dcterms:W3CDTF">2014-09-21T17:58:26Z</dcterms:created>
  <dcterms:modified xsi:type="dcterms:W3CDTF">2021-06-14T01:31:16Z</dcterms:modified>
</cp:coreProperties>
</file>

<file path=docProps/thumbnail.jpeg>
</file>